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Lst>
  <p:notesMasterIdLst>
    <p:notesMasterId r:id="rId5"/>
  </p:notesMasterIdLst>
  <p:sldSz cx="7562088" cy="10689336"/>
  <p:notesSz cx="10689336" cy="7562088"/>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slideLayout" Target="../slideLayouts/slideLayout1.xml"/><Relationship Id="rId6"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jpeg"/><Relationship Id="rId2" Type="http://schemas.openxmlformats.org/officeDocument/2006/relationships/image" Target="../media/image-3-2.jpeg"/><Relationship Id="rId3" Type="http://schemas.openxmlformats.org/officeDocument/2006/relationships/image" Target="../media/image-3-3.jpeg"/><Relationship Id="rId4" Type="http://schemas.openxmlformats.org/officeDocument/2006/relationships/slideLayout" Target="../slideLayouts/slideLayout1.xml"/><Relationship Id="rId5"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21208" y="411480"/>
            <a:ext cx="4407408" cy="256032"/>
          </a:xfrm>
          <a:prstGeom prst="rect">
            <a:avLst/>
          </a:prstGeom>
          <a:noFill/>
          <a:ln/>
        </p:spPr>
        <p:txBody>
          <a:bodyPr wrap="square" lIns="0" tIns="0" rIns="0" bIns="0" rtlCol="0" anchor="ctr"/>
          <a:lstStyle/>
          <a:p>
            <a:pPr indent="0" marL="0">
              <a:buNone/>
            </a:pPr>
            <a:r>
              <a:rPr lang="en-US" sz="1010" b="1" spc="240" kern="0" dirty="0">
                <a:solidFill>
                  <a:schemeClr val="accent1"/>
                </a:solidFill>
                <a:latin typeface="+mn-lt" pitchFamily="34" charset="0"/>
                <a:ea typeface="+mn-lt" pitchFamily="34" charset="-122"/>
                <a:cs typeface="+mn-lt" pitchFamily="34" charset="-120"/>
              </a:rPr>
              <a:t>KÄSE-DEGUSTATION FÜR ZU HAUSE</a:t>
            </a:r>
            <a:endParaRPr lang="en-US" sz="1010" dirty="0"/>
          </a:p>
        </p:txBody>
      </p:sp>
      <p:sp>
        <p:nvSpPr>
          <p:cNvPr id="3" name="Text 1"/>
          <p:cNvSpPr/>
          <p:nvPr/>
        </p:nvSpPr>
        <p:spPr>
          <a:xfrm>
            <a:off x="521208" y="676656"/>
            <a:ext cx="4407408" cy="1014984"/>
          </a:xfrm>
          <a:prstGeom prst="rect">
            <a:avLst/>
          </a:prstGeom>
          <a:noFill/>
          <a:ln/>
        </p:spPr>
        <p:txBody>
          <a:bodyPr wrap="square" lIns="0" tIns="0" rIns="0" bIns="0" rtlCol="0" anchor="t"/>
          <a:lstStyle/>
          <a:p>
            <a:pPr indent="0" marL="0">
              <a:lnSpc>
                <a:spcPts val="3110"/>
              </a:lnSpc>
              <a:buNone/>
            </a:pPr>
            <a:r>
              <a:rPr lang="en-US" sz="2840" b="1" dirty="0">
                <a:solidFill>
                  <a:srgbClr val="3A3A3A"/>
                </a:solidFill>
                <a:latin typeface="+mj-lt" pitchFamily="34" charset="0"/>
                <a:ea typeface="+mj-lt" pitchFamily="34" charset="-122"/>
                <a:cs typeface="+mj-lt" pitchFamily="34" charset="-120"/>
              </a:rPr>
              <a:t>Comté im Wandel der Zeit</a:t>
            </a:r>
            <a:endParaRPr lang="en-US" sz="2840" dirty="0"/>
          </a:p>
        </p:txBody>
      </p:sp>
      <p:sp>
        <p:nvSpPr>
          <p:cNvPr id="4" name="Text 2"/>
          <p:cNvSpPr/>
          <p:nvPr/>
        </p:nvSpPr>
        <p:spPr>
          <a:xfrm>
            <a:off x="521208" y="1682496"/>
            <a:ext cx="4407408" cy="338328"/>
          </a:xfrm>
          <a:prstGeom prst="rect">
            <a:avLst/>
          </a:prstGeom>
          <a:noFill/>
          <a:ln/>
        </p:spPr>
        <p:txBody>
          <a:bodyPr wrap="square" lIns="0" tIns="0" rIns="0" bIns="0" rtlCol="0" anchor="ctr"/>
          <a:lstStyle/>
          <a:p>
            <a:pPr indent="0" marL="0">
              <a:buNone/>
            </a:pPr>
            <a:r>
              <a:rPr lang="en-US" sz="1490" i="1" dirty="0">
                <a:solidFill>
                  <a:schemeClr val="accent1"/>
                </a:solidFill>
                <a:latin typeface="+mj-lt" pitchFamily="34" charset="0"/>
                <a:ea typeface="+mj-lt" pitchFamily="34" charset="-122"/>
                <a:cs typeface="+mj-lt" pitchFamily="34" charset="-120"/>
              </a:rPr>
              <a:t>— was Zeit mit Käse macht</a:t>
            </a:r>
            <a:endParaRPr lang="en-US" sz="1490" dirty="0"/>
          </a:p>
        </p:txBody>
      </p:sp>
      <p:sp>
        <p:nvSpPr>
          <p:cNvPr id="5" name="Shape 3"/>
          <p:cNvSpPr/>
          <p:nvPr/>
        </p:nvSpPr>
        <p:spPr>
          <a:xfrm>
            <a:off x="5184648" y="438912"/>
            <a:ext cx="1856232" cy="1115568"/>
          </a:xfrm>
          <a:prstGeom prst="roundRect">
            <a:avLst>
              <a:gd name="adj" fmla="val 4098"/>
            </a:avLst>
          </a:prstGeom>
          <a:solidFill>
            <a:srgbClr val="FAFAF8"/>
          </a:solidFill>
          <a:ln w="12700">
            <a:solidFill>
              <a:srgbClr val="B9B9B4"/>
            </a:solidFill>
            <a:prstDash val="dash"/>
          </a:ln>
        </p:spPr>
      </p:sp>
      <p:sp>
        <p:nvSpPr>
          <p:cNvPr id="6" name="Text 4"/>
          <p:cNvSpPr/>
          <p:nvPr/>
        </p:nvSpPr>
        <p:spPr>
          <a:xfrm>
            <a:off x="5184648" y="438912"/>
            <a:ext cx="1856232" cy="1115568"/>
          </a:xfrm>
          <a:prstGeom prst="rect">
            <a:avLst/>
          </a:prstGeom>
          <a:noFill/>
          <a:ln/>
        </p:spPr>
        <p:txBody>
          <a:bodyPr wrap="square" rtlCol="0" anchor="ctr"/>
          <a:lstStyle/>
          <a:p>
            <a:pPr algn="ctr" indent="0" marL="0">
              <a:lnSpc>
                <a:spcPts val="1350"/>
              </a:lnSpc>
              <a:buNone/>
            </a:pPr>
            <a:r>
              <a:rPr lang="en-US" sz="950" b="1" dirty="0">
                <a:solidFill>
                  <a:srgbClr val="6E6E6E"/>
                </a:solidFill>
                <a:latin typeface="+mn-lt" pitchFamily="34" charset="0"/>
                <a:ea typeface="+mn-lt" pitchFamily="34" charset="-122"/>
                <a:cs typeface="+mn-lt" pitchFamily="34" charset="-120"/>
              </a:rPr>
              <a:t>IHR LOGO</a:t>
            </a:r>
            <a:endParaRPr lang="en-US" sz="950" dirty="0"/>
          </a:p>
          <a:p>
            <a:pPr algn="ctr" indent="0" marL="0">
              <a:lnSpc>
                <a:spcPts val="1350"/>
              </a:lnSpc>
              <a:buNone/>
            </a:pPr>
            <a:r>
              <a:rPr lang="en-US" sz="950" dirty="0">
                <a:solidFill>
                  <a:srgbClr val="6E6E6E"/>
                </a:solidFill>
                <a:latin typeface="+mn-lt" pitchFamily="34" charset="0"/>
                <a:ea typeface="+mn-lt" pitchFamily="34" charset="-122"/>
                <a:cs typeface="+mn-lt" pitchFamily="34" charset="-120"/>
              </a:rPr>
              <a:t>hier einfügen</a:t>
            </a:r>
            <a:endParaRPr lang="en-US" sz="950" dirty="0"/>
          </a:p>
        </p:txBody>
      </p:sp>
      <p:sp>
        <p:nvSpPr>
          <p:cNvPr id="7" name="Text 5"/>
          <p:cNvSpPr/>
          <p:nvPr/>
        </p:nvSpPr>
        <p:spPr>
          <a:xfrm>
            <a:off x="521208" y="2148840"/>
            <a:ext cx="6519672" cy="649224"/>
          </a:xfrm>
          <a:prstGeom prst="rect">
            <a:avLst/>
          </a:prstGeom>
          <a:noFill/>
          <a:ln/>
        </p:spPr>
        <p:txBody>
          <a:bodyPr wrap="square" lIns="0" tIns="0" rIns="0" bIns="0" rtlCol="0" anchor="t"/>
          <a:lstStyle/>
          <a:p>
            <a:pPr indent="0" marL="0">
              <a:lnSpc>
                <a:spcPts val="1350"/>
              </a:lnSpc>
              <a:buNone/>
            </a:pPr>
            <a:r>
              <a:rPr lang="en-US" sz="1080" dirty="0">
                <a:solidFill>
                  <a:srgbClr val="3A3A3A"/>
                </a:solidFill>
                <a:latin typeface="+mn-lt" pitchFamily="34" charset="0"/>
                <a:ea typeface="+mn-lt" pitchFamily="34" charset="-122"/>
                <a:cs typeface="+mn-lt" pitchFamily="34" charset="-120"/>
              </a:rPr>
              <a:t>Vier Bio-Comtés aus dem französischen Jura — gleiche Käsetradition, gleiche silagefreie Heumilch, aber vier Reifestufen von 4 bis über 30 Monaten, gereift bei zwei renommierten Affineurhäusern. Probieren Sie von jung nach alt: Die Anleitung steht auf der Rückseite.</a:t>
            </a:r>
            <a:endParaRPr lang="en-US" sz="1080" dirty="0"/>
          </a:p>
        </p:txBody>
      </p:sp>
      <p:sp>
        <p:nvSpPr>
          <p:cNvPr id="8" name="Shape 6"/>
          <p:cNvSpPr/>
          <p:nvPr/>
        </p:nvSpPr>
        <p:spPr>
          <a:xfrm>
            <a:off x="521208" y="2926080"/>
            <a:ext cx="6519672" cy="1572768"/>
          </a:xfrm>
          <a:prstGeom prst="roundRect">
            <a:avLst>
              <a:gd name="adj" fmla="val 2907"/>
            </a:avLst>
          </a:prstGeom>
          <a:solidFill>
            <a:srgbClr val="F4F2EE"/>
          </a:solidFill>
          <a:ln w="9525">
            <a:solidFill>
              <a:srgbClr val="D8D8D4"/>
            </a:solidFill>
            <a:prstDash val="solid"/>
          </a:ln>
        </p:spPr>
      </p:sp>
      <p:pic>
        <p:nvPicPr>
          <p:cNvPr id="9" name="Image 0" descr="preencoded.png">    </p:cNvPr>
          <p:cNvPicPr>
            <a:picLocks noChangeAspect="1"/>
          </p:cNvPicPr>
          <p:nvPr/>
        </p:nvPicPr>
        <p:blipFill>
          <a:blip r:embed="rId1"/>
          <a:srcRect l="0" r="0" t="0" b="0"/>
          <a:stretch/>
        </p:blipFill>
        <p:spPr>
          <a:xfrm>
            <a:off x="667512" y="3072384"/>
            <a:ext cx="1060704" cy="841248"/>
          </a:xfrm>
          <a:prstGeom prst="rect">
            <a:avLst/>
          </a:prstGeom>
        </p:spPr>
      </p:pic>
      <p:sp>
        <p:nvSpPr>
          <p:cNvPr id="10" name="Shape 7"/>
          <p:cNvSpPr/>
          <p:nvPr/>
        </p:nvSpPr>
        <p:spPr>
          <a:xfrm>
            <a:off x="795528" y="3968496"/>
            <a:ext cx="804672" cy="256032"/>
          </a:xfrm>
          <a:prstGeom prst="roundRect">
            <a:avLst>
              <a:gd name="adj" fmla="val 50000"/>
            </a:avLst>
          </a:prstGeom>
          <a:solidFill>
            <a:schemeClr val="accent1"/>
          </a:solidFill>
          <a:ln/>
        </p:spPr>
      </p:sp>
      <p:sp>
        <p:nvSpPr>
          <p:cNvPr id="11" name="Text 8"/>
          <p:cNvSpPr/>
          <p:nvPr/>
        </p:nvSpPr>
        <p:spPr>
          <a:xfrm>
            <a:off x="795528" y="3968496"/>
            <a:ext cx="804672" cy="256032"/>
          </a:xfrm>
          <a:prstGeom prst="rect">
            <a:avLst/>
          </a:prstGeom>
          <a:noFill/>
          <a:ln/>
        </p:spPr>
        <p:txBody>
          <a:bodyPr wrap="square" lIns="0" tIns="0" rIns="0" bIns="0" rtlCol="0" anchor="ctr"/>
          <a:lstStyle/>
          <a:p>
            <a:pPr algn="ctr" indent="0" marL="0">
              <a:buNone/>
            </a:pPr>
            <a:r>
              <a:rPr lang="en-US" sz="900" b="1" dirty="0">
                <a:solidFill>
                  <a:srgbClr val="FFFFFF"/>
                </a:solidFill>
                <a:latin typeface="+mj-lt" pitchFamily="34" charset="0"/>
                <a:ea typeface="+mj-lt" pitchFamily="34" charset="-122"/>
                <a:cs typeface="+mj-lt" pitchFamily="34" charset="-120"/>
              </a:rPr>
              <a:t>4 M</a:t>
            </a:r>
            <a:endParaRPr lang="en-US" sz="900" dirty="0"/>
          </a:p>
        </p:txBody>
      </p:sp>
      <p:sp>
        <p:nvSpPr>
          <p:cNvPr id="12" name="Text 9"/>
          <p:cNvSpPr/>
          <p:nvPr/>
        </p:nvSpPr>
        <p:spPr>
          <a:xfrm>
            <a:off x="1947672" y="3072384"/>
            <a:ext cx="3749040" cy="256032"/>
          </a:xfrm>
          <a:prstGeom prst="rect">
            <a:avLst/>
          </a:prstGeom>
          <a:noFill/>
          <a:ln/>
        </p:spPr>
        <p:txBody>
          <a:bodyPr wrap="square" lIns="0" tIns="0" rIns="0" bIns="0" rtlCol="0" anchor="ctr"/>
          <a:lstStyle/>
          <a:p>
            <a:pPr indent="0" marL="0">
              <a:buNone/>
            </a:pPr>
            <a:r>
              <a:rPr lang="en-US" sz="1300" b="1" dirty="0">
                <a:solidFill>
                  <a:srgbClr val="3A3A3A"/>
                </a:solidFill>
                <a:latin typeface="+mj-lt" pitchFamily="34" charset="0"/>
                <a:ea typeface="+mj-lt" pitchFamily="34" charset="-122"/>
                <a:cs typeface="+mj-lt" pitchFamily="34" charset="-120"/>
              </a:rPr>
              <a:t>1 · Comté Cyclamen AOP</a:t>
            </a:r>
            <a:endParaRPr lang="en-US" sz="1300" dirty="0"/>
          </a:p>
        </p:txBody>
      </p:sp>
      <p:sp>
        <p:nvSpPr>
          <p:cNvPr id="13" name="Text 10"/>
          <p:cNvSpPr/>
          <p:nvPr/>
        </p:nvSpPr>
        <p:spPr>
          <a:xfrm>
            <a:off x="1947672" y="3328416"/>
            <a:ext cx="3749040" cy="201168"/>
          </a:xfrm>
          <a:prstGeom prst="rect">
            <a:avLst/>
          </a:prstGeom>
          <a:noFill/>
          <a:ln/>
        </p:spPr>
        <p:txBody>
          <a:bodyPr wrap="square" lIns="0" tIns="0" rIns="0" bIns="0" rtlCol="0" anchor="ctr"/>
          <a:lstStyle/>
          <a:p>
            <a:pPr indent="0" marL="0">
              <a:buNone/>
            </a:pPr>
            <a:r>
              <a:rPr lang="en-US" sz="900" dirty="0">
                <a:solidFill>
                  <a:srgbClr val="6E6E6E"/>
                </a:solidFill>
                <a:latin typeface="+mn-lt" pitchFamily="34" charset="0"/>
                <a:ea typeface="+mn-lt" pitchFamily="34" charset="-122"/>
                <a:cs typeface="+mn-lt" pitchFamily="34" charset="-120"/>
              </a:rPr>
              <a:t>4 Monate gereift · Affinage: Marcel Petite</a:t>
            </a:r>
            <a:endParaRPr lang="en-US" sz="900" dirty="0"/>
          </a:p>
        </p:txBody>
      </p:sp>
      <p:sp>
        <p:nvSpPr>
          <p:cNvPr id="14" name="Text 11"/>
          <p:cNvSpPr/>
          <p:nvPr/>
        </p:nvSpPr>
        <p:spPr>
          <a:xfrm>
            <a:off x="1947672" y="3547872"/>
            <a:ext cx="3749040" cy="658368"/>
          </a:xfrm>
          <a:prstGeom prst="rect">
            <a:avLst/>
          </a:prstGeom>
          <a:noFill/>
          <a:ln/>
        </p:spPr>
        <p:txBody>
          <a:bodyPr wrap="square" lIns="0" tIns="0" rIns="0" bIns="0" rtlCol="0" anchor="t"/>
          <a:lstStyle/>
          <a:p>
            <a:pPr indent="0" marL="0">
              <a:lnSpc>
                <a:spcPts val="1300"/>
              </a:lnSpc>
              <a:buNone/>
            </a:pPr>
            <a:r>
              <a:rPr lang="en-US" sz="1000" b="1" dirty="0">
                <a:solidFill>
                  <a:srgbClr val="3A3A3A"/>
                </a:solidFill>
                <a:latin typeface="+mn-lt" pitchFamily="34" charset="0"/>
                <a:ea typeface="+mn-lt" pitchFamily="34" charset="-122"/>
                <a:cs typeface="+mn-lt" pitchFamily="34" charset="-120"/>
              </a:rPr>
              <a:t>Der Jugendliche. </a:t>
            </a:r>
            <a:pPr indent="0" marL="0">
              <a:lnSpc>
                <a:spcPts val="1300"/>
              </a:lnSpc>
              <a:buNone/>
            </a:pPr>
            <a:r>
              <a:rPr lang="en-US" sz="1000" dirty="0">
                <a:solidFill>
                  <a:srgbClr val="3A3A3A"/>
                </a:solidFill>
                <a:latin typeface="+mn-lt" pitchFamily="34" charset="0"/>
                <a:ea typeface="+mn-lt" pitchFamily="34" charset="-122"/>
                <a:cs typeface="+mn-lt" pitchFamily="34" charset="-120"/>
              </a:rPr>
              <a:t>Der beste Startpunkt: saftig und mild, mit elastischem Teig, zarter Milchsüße und einem Duft nach frischer Butter.</a:t>
            </a:r>
            <a:endParaRPr lang="en-US" sz="1000" dirty="0"/>
          </a:p>
        </p:txBody>
      </p:sp>
      <p:sp>
        <p:nvSpPr>
          <p:cNvPr id="15" name="Text 12"/>
          <p:cNvSpPr/>
          <p:nvPr/>
        </p:nvSpPr>
        <p:spPr>
          <a:xfrm>
            <a:off x="1947672" y="4224528"/>
            <a:ext cx="3749040" cy="201168"/>
          </a:xfrm>
          <a:prstGeom prst="rect">
            <a:avLst/>
          </a:prstGeom>
          <a:noFill/>
          <a:ln/>
        </p:spPr>
        <p:txBody>
          <a:bodyPr wrap="square" lIns="0" tIns="0" rIns="0" bIns="0" rtlCol="0" anchor="ctr"/>
          <a:lstStyle/>
          <a:p>
            <a:pPr indent="0" marL="0">
              <a:buNone/>
            </a:pPr>
            <a:r>
              <a:rPr lang="en-US" sz="860" dirty="0">
                <a:solidFill>
                  <a:srgbClr val="6E6E6E"/>
                </a:solidFill>
                <a:latin typeface="+mn-lt" pitchFamily="34" charset="0"/>
                <a:ea typeface="+mn-lt" pitchFamily="34" charset="-122"/>
                <a:cs typeface="+mn-lt" pitchFamily="34" charset="-120"/>
              </a:rPr>
              <a:t>elastisch, saftig · Butter &amp; frische Milch · kurzer Nachhall</a:t>
            </a:r>
            <a:endParaRPr lang="en-US" sz="860" dirty="0"/>
          </a:p>
        </p:txBody>
      </p:sp>
      <p:sp>
        <p:nvSpPr>
          <p:cNvPr id="16" name="Text 13"/>
          <p:cNvSpPr/>
          <p:nvPr/>
        </p:nvSpPr>
        <p:spPr>
          <a:xfrm>
            <a:off x="5394960" y="3310128"/>
            <a:ext cx="1517904" cy="219456"/>
          </a:xfrm>
          <a:prstGeom prst="rect">
            <a:avLst/>
          </a:prstGeom>
          <a:noFill/>
          <a:ln/>
        </p:spPr>
        <p:txBody>
          <a:bodyPr wrap="square" lIns="0" tIns="0" rIns="0" bIns="0" rtlCol="0" anchor="ctr"/>
          <a:lstStyle/>
          <a:p>
            <a:pPr algn="r" indent="0" marL="0">
              <a:buNone/>
            </a:pPr>
            <a:r>
              <a:rPr lang="en-US" sz="950" dirty="0">
                <a:solidFill>
                  <a:srgbClr val="6E6E6E"/>
                </a:solidFill>
                <a:latin typeface="+mn-lt" pitchFamily="34" charset="0"/>
                <a:ea typeface="+mn-lt" pitchFamily="34" charset="-122"/>
                <a:cs typeface="+mn-lt" pitchFamily="34" charset="-120"/>
              </a:rPr>
              <a:t>[ca. 150 g]</a:t>
            </a:r>
            <a:endParaRPr lang="en-US" sz="950" dirty="0"/>
          </a:p>
        </p:txBody>
      </p:sp>
      <p:sp>
        <p:nvSpPr>
          <p:cNvPr id="17" name="Text 14"/>
          <p:cNvSpPr/>
          <p:nvPr/>
        </p:nvSpPr>
        <p:spPr>
          <a:xfrm>
            <a:off x="5120640" y="3529584"/>
            <a:ext cx="1792224" cy="347472"/>
          </a:xfrm>
          <a:prstGeom prst="rect">
            <a:avLst/>
          </a:prstGeom>
          <a:noFill/>
          <a:ln/>
        </p:spPr>
        <p:txBody>
          <a:bodyPr wrap="square" lIns="0" tIns="0" rIns="0" bIns="0" rtlCol="0" anchor="ctr"/>
          <a:lstStyle/>
          <a:p>
            <a:pPr algn="r" indent="0" marL="0">
              <a:buNone/>
            </a:pPr>
            <a:r>
              <a:rPr lang="en-US" sz="1500" b="1" dirty="0">
                <a:solidFill>
                  <a:schemeClr val="accent1"/>
                </a:solidFill>
                <a:latin typeface="+mj-lt" pitchFamily="34" charset="0"/>
                <a:ea typeface="+mj-lt" pitchFamily="34" charset="-122"/>
                <a:cs typeface="+mj-lt" pitchFamily="34" charset="-120"/>
              </a:rPr>
              <a:t>[0,00 €]</a:t>
            </a:r>
            <a:endParaRPr lang="en-US" sz="1500" dirty="0"/>
          </a:p>
        </p:txBody>
      </p:sp>
      <p:sp>
        <p:nvSpPr>
          <p:cNvPr id="18" name="Shape 15"/>
          <p:cNvSpPr/>
          <p:nvPr/>
        </p:nvSpPr>
        <p:spPr>
          <a:xfrm>
            <a:off x="521208" y="4645152"/>
            <a:ext cx="6519672" cy="1572768"/>
          </a:xfrm>
          <a:prstGeom prst="roundRect">
            <a:avLst>
              <a:gd name="adj" fmla="val 2907"/>
            </a:avLst>
          </a:prstGeom>
          <a:solidFill>
            <a:srgbClr val="F4F2EE"/>
          </a:solidFill>
          <a:ln w="9525">
            <a:solidFill>
              <a:srgbClr val="D8D8D4"/>
            </a:solidFill>
            <a:prstDash val="solid"/>
          </a:ln>
        </p:spPr>
      </p:sp>
      <p:pic>
        <p:nvPicPr>
          <p:cNvPr id="19" name="Image 1" descr="preencoded.png">    </p:cNvPr>
          <p:cNvPicPr>
            <a:picLocks noChangeAspect="1"/>
          </p:cNvPicPr>
          <p:nvPr/>
        </p:nvPicPr>
        <p:blipFill>
          <a:blip r:embed="rId2"/>
          <a:srcRect l="0" r="0" t="0" b="0"/>
          <a:stretch/>
        </p:blipFill>
        <p:spPr>
          <a:xfrm>
            <a:off x="667512" y="4791456"/>
            <a:ext cx="1060704" cy="841248"/>
          </a:xfrm>
          <a:prstGeom prst="rect">
            <a:avLst/>
          </a:prstGeom>
        </p:spPr>
      </p:pic>
      <p:sp>
        <p:nvSpPr>
          <p:cNvPr id="20" name="Shape 16"/>
          <p:cNvSpPr/>
          <p:nvPr/>
        </p:nvSpPr>
        <p:spPr>
          <a:xfrm>
            <a:off x="795528" y="5687568"/>
            <a:ext cx="804672" cy="256032"/>
          </a:xfrm>
          <a:prstGeom prst="roundRect">
            <a:avLst>
              <a:gd name="adj" fmla="val 50000"/>
            </a:avLst>
          </a:prstGeom>
          <a:solidFill>
            <a:schemeClr val="accent1"/>
          </a:solidFill>
          <a:ln/>
        </p:spPr>
      </p:sp>
      <p:sp>
        <p:nvSpPr>
          <p:cNvPr id="21" name="Text 17"/>
          <p:cNvSpPr/>
          <p:nvPr/>
        </p:nvSpPr>
        <p:spPr>
          <a:xfrm>
            <a:off x="795528" y="5687568"/>
            <a:ext cx="804672" cy="256032"/>
          </a:xfrm>
          <a:prstGeom prst="rect">
            <a:avLst/>
          </a:prstGeom>
          <a:noFill/>
          <a:ln/>
        </p:spPr>
        <p:txBody>
          <a:bodyPr wrap="square" lIns="0" tIns="0" rIns="0" bIns="0" rtlCol="0" anchor="ctr"/>
          <a:lstStyle/>
          <a:p>
            <a:pPr algn="ctr" indent="0" marL="0">
              <a:buNone/>
            </a:pPr>
            <a:r>
              <a:rPr lang="en-US" sz="900" b="1" dirty="0">
                <a:solidFill>
                  <a:srgbClr val="FFFFFF"/>
                </a:solidFill>
                <a:latin typeface="+mj-lt" pitchFamily="34" charset="0"/>
                <a:ea typeface="+mj-lt" pitchFamily="34" charset="-122"/>
                <a:cs typeface="+mj-lt" pitchFamily="34" charset="-120"/>
              </a:rPr>
              <a:t>6–9 M</a:t>
            </a:r>
            <a:endParaRPr lang="en-US" sz="900" dirty="0"/>
          </a:p>
        </p:txBody>
      </p:sp>
      <p:sp>
        <p:nvSpPr>
          <p:cNvPr id="22" name="Text 18"/>
          <p:cNvSpPr/>
          <p:nvPr/>
        </p:nvSpPr>
        <p:spPr>
          <a:xfrm>
            <a:off x="1947672" y="4791456"/>
            <a:ext cx="3749040" cy="256032"/>
          </a:xfrm>
          <a:prstGeom prst="rect">
            <a:avLst/>
          </a:prstGeom>
          <a:noFill/>
          <a:ln/>
        </p:spPr>
        <p:txBody>
          <a:bodyPr wrap="square" lIns="0" tIns="0" rIns="0" bIns="0" rtlCol="0" anchor="ctr"/>
          <a:lstStyle/>
          <a:p>
            <a:pPr indent="0" marL="0">
              <a:buNone/>
            </a:pPr>
            <a:r>
              <a:rPr lang="en-US" sz="1300" b="1" dirty="0">
                <a:solidFill>
                  <a:srgbClr val="3A3A3A"/>
                </a:solidFill>
                <a:latin typeface="+mj-lt" pitchFamily="34" charset="0"/>
                <a:ea typeface="+mj-lt" pitchFamily="34" charset="-122"/>
                <a:cs typeface="+mj-lt" pitchFamily="34" charset="-120"/>
              </a:rPr>
              <a:t>2 · Comté Extra/Épicéa AOP</a:t>
            </a:r>
            <a:endParaRPr lang="en-US" sz="1300" dirty="0"/>
          </a:p>
        </p:txBody>
      </p:sp>
      <p:sp>
        <p:nvSpPr>
          <p:cNvPr id="23" name="Text 19"/>
          <p:cNvSpPr/>
          <p:nvPr/>
        </p:nvSpPr>
        <p:spPr>
          <a:xfrm>
            <a:off x="1947672" y="5047488"/>
            <a:ext cx="3749040" cy="201168"/>
          </a:xfrm>
          <a:prstGeom prst="rect">
            <a:avLst/>
          </a:prstGeom>
          <a:noFill/>
          <a:ln/>
        </p:spPr>
        <p:txBody>
          <a:bodyPr wrap="square" lIns="0" tIns="0" rIns="0" bIns="0" rtlCol="0" anchor="ctr"/>
          <a:lstStyle/>
          <a:p>
            <a:pPr indent="0" marL="0">
              <a:buNone/>
            </a:pPr>
            <a:r>
              <a:rPr lang="en-US" sz="900" dirty="0">
                <a:solidFill>
                  <a:srgbClr val="6E6E6E"/>
                </a:solidFill>
                <a:latin typeface="+mn-lt" pitchFamily="34" charset="0"/>
                <a:ea typeface="+mn-lt" pitchFamily="34" charset="-122"/>
                <a:cs typeface="+mn-lt" pitchFamily="34" charset="-120"/>
              </a:rPr>
              <a:t>6–9 Monate gereift · Affinage: Marcel Petite</a:t>
            </a:r>
            <a:endParaRPr lang="en-US" sz="900" dirty="0"/>
          </a:p>
        </p:txBody>
      </p:sp>
      <p:sp>
        <p:nvSpPr>
          <p:cNvPr id="24" name="Text 20"/>
          <p:cNvSpPr/>
          <p:nvPr/>
        </p:nvSpPr>
        <p:spPr>
          <a:xfrm>
            <a:off x="1947672" y="5266944"/>
            <a:ext cx="3749040" cy="658368"/>
          </a:xfrm>
          <a:prstGeom prst="rect">
            <a:avLst/>
          </a:prstGeom>
          <a:noFill/>
          <a:ln/>
        </p:spPr>
        <p:txBody>
          <a:bodyPr wrap="square" lIns="0" tIns="0" rIns="0" bIns="0" rtlCol="0" anchor="t"/>
          <a:lstStyle/>
          <a:p>
            <a:pPr indent="0" marL="0">
              <a:lnSpc>
                <a:spcPts val="1300"/>
              </a:lnSpc>
              <a:buNone/>
            </a:pPr>
            <a:r>
              <a:rPr lang="en-US" sz="1000" b="1" dirty="0">
                <a:solidFill>
                  <a:srgbClr val="3A3A3A"/>
                </a:solidFill>
                <a:latin typeface="+mn-lt" pitchFamily="34" charset="0"/>
                <a:ea typeface="+mn-lt" pitchFamily="34" charset="-122"/>
                <a:cs typeface="+mn-lt" pitchFamily="34" charset="-120"/>
              </a:rPr>
              <a:t>Der Klassiker. </a:t>
            </a:r>
            <a:pPr indent="0" marL="0">
              <a:lnSpc>
                <a:spcPts val="1300"/>
              </a:lnSpc>
              <a:buNone/>
            </a:pPr>
            <a:r>
              <a:rPr lang="en-US" sz="1000" dirty="0">
                <a:solidFill>
                  <a:srgbClr val="3A3A3A"/>
                </a:solidFill>
                <a:latin typeface="+mn-lt" pitchFamily="34" charset="0"/>
                <a:ea typeface="+mn-lt" pitchFamily="34" charset="-122"/>
                <a:cs typeface="+mn-lt" pitchFamily="34" charset="-120"/>
              </a:rPr>
              <a:t>Jetzt zeigt sich das berühmte feine, saubere Haselnussaroma. Geschmeidiger Teig, ausgewogen zwischen Frucht und Nuss.</a:t>
            </a:r>
            <a:endParaRPr lang="en-US" sz="1000" dirty="0"/>
          </a:p>
        </p:txBody>
      </p:sp>
      <p:sp>
        <p:nvSpPr>
          <p:cNvPr id="25" name="Text 21"/>
          <p:cNvSpPr/>
          <p:nvPr/>
        </p:nvSpPr>
        <p:spPr>
          <a:xfrm>
            <a:off x="1947672" y="5943600"/>
            <a:ext cx="3749040" cy="201168"/>
          </a:xfrm>
          <a:prstGeom prst="rect">
            <a:avLst/>
          </a:prstGeom>
          <a:noFill/>
          <a:ln/>
        </p:spPr>
        <p:txBody>
          <a:bodyPr wrap="square" lIns="0" tIns="0" rIns="0" bIns="0" rtlCol="0" anchor="ctr"/>
          <a:lstStyle/>
          <a:p>
            <a:pPr indent="0" marL="0">
              <a:buNone/>
            </a:pPr>
            <a:r>
              <a:rPr lang="en-US" sz="860" dirty="0">
                <a:solidFill>
                  <a:srgbClr val="6E6E6E"/>
                </a:solidFill>
                <a:latin typeface="+mn-lt" pitchFamily="34" charset="0"/>
                <a:ea typeface="+mn-lt" pitchFamily="34" charset="-122"/>
                <a:cs typeface="+mn-lt" pitchFamily="34" charset="-120"/>
              </a:rPr>
              <a:t>geschmeidig · feine Haselnuss, fruchtig · harmonisch</a:t>
            </a:r>
            <a:endParaRPr lang="en-US" sz="860" dirty="0"/>
          </a:p>
        </p:txBody>
      </p:sp>
      <p:sp>
        <p:nvSpPr>
          <p:cNvPr id="26" name="Text 22"/>
          <p:cNvSpPr/>
          <p:nvPr/>
        </p:nvSpPr>
        <p:spPr>
          <a:xfrm>
            <a:off x="5394960" y="5029200"/>
            <a:ext cx="1517904" cy="219456"/>
          </a:xfrm>
          <a:prstGeom prst="rect">
            <a:avLst/>
          </a:prstGeom>
          <a:noFill/>
          <a:ln/>
        </p:spPr>
        <p:txBody>
          <a:bodyPr wrap="square" lIns="0" tIns="0" rIns="0" bIns="0" rtlCol="0" anchor="ctr"/>
          <a:lstStyle/>
          <a:p>
            <a:pPr algn="r" indent="0" marL="0">
              <a:buNone/>
            </a:pPr>
            <a:r>
              <a:rPr lang="en-US" sz="950" dirty="0">
                <a:solidFill>
                  <a:srgbClr val="6E6E6E"/>
                </a:solidFill>
                <a:latin typeface="+mn-lt" pitchFamily="34" charset="0"/>
                <a:ea typeface="+mn-lt" pitchFamily="34" charset="-122"/>
                <a:cs typeface="+mn-lt" pitchFamily="34" charset="-120"/>
              </a:rPr>
              <a:t>[ca. 150 g]</a:t>
            </a:r>
            <a:endParaRPr lang="en-US" sz="950" dirty="0"/>
          </a:p>
        </p:txBody>
      </p:sp>
      <p:sp>
        <p:nvSpPr>
          <p:cNvPr id="27" name="Text 23"/>
          <p:cNvSpPr/>
          <p:nvPr/>
        </p:nvSpPr>
        <p:spPr>
          <a:xfrm>
            <a:off x="5120640" y="5248656"/>
            <a:ext cx="1792224" cy="347472"/>
          </a:xfrm>
          <a:prstGeom prst="rect">
            <a:avLst/>
          </a:prstGeom>
          <a:noFill/>
          <a:ln/>
        </p:spPr>
        <p:txBody>
          <a:bodyPr wrap="square" lIns="0" tIns="0" rIns="0" bIns="0" rtlCol="0" anchor="ctr"/>
          <a:lstStyle/>
          <a:p>
            <a:pPr algn="r" indent="0" marL="0">
              <a:buNone/>
            </a:pPr>
            <a:r>
              <a:rPr lang="en-US" sz="1500" b="1" dirty="0">
                <a:solidFill>
                  <a:schemeClr val="accent1"/>
                </a:solidFill>
                <a:latin typeface="+mj-lt" pitchFamily="34" charset="0"/>
                <a:ea typeface="+mj-lt" pitchFamily="34" charset="-122"/>
                <a:cs typeface="+mj-lt" pitchFamily="34" charset="-120"/>
              </a:rPr>
              <a:t>[0,00 €]</a:t>
            </a:r>
            <a:endParaRPr lang="en-US" sz="1500" dirty="0"/>
          </a:p>
        </p:txBody>
      </p:sp>
      <p:sp>
        <p:nvSpPr>
          <p:cNvPr id="28" name="Shape 24"/>
          <p:cNvSpPr/>
          <p:nvPr/>
        </p:nvSpPr>
        <p:spPr>
          <a:xfrm>
            <a:off x="521208" y="6364224"/>
            <a:ext cx="6519672" cy="1572768"/>
          </a:xfrm>
          <a:prstGeom prst="roundRect">
            <a:avLst>
              <a:gd name="adj" fmla="val 2907"/>
            </a:avLst>
          </a:prstGeom>
          <a:solidFill>
            <a:srgbClr val="F4F2EE"/>
          </a:solidFill>
          <a:ln w="9525">
            <a:solidFill>
              <a:srgbClr val="D8D8D4"/>
            </a:solidFill>
            <a:prstDash val="solid"/>
          </a:ln>
        </p:spPr>
      </p:sp>
      <p:pic>
        <p:nvPicPr>
          <p:cNvPr id="29" name="Image 2" descr="preencoded.png">    </p:cNvPr>
          <p:cNvPicPr>
            <a:picLocks noChangeAspect="1"/>
          </p:cNvPicPr>
          <p:nvPr/>
        </p:nvPicPr>
        <p:blipFill>
          <a:blip r:embed="rId3"/>
          <a:srcRect l="0" r="0" t="0" b="0"/>
          <a:stretch/>
        </p:blipFill>
        <p:spPr>
          <a:xfrm>
            <a:off x="667512" y="6510528"/>
            <a:ext cx="1060704" cy="841248"/>
          </a:xfrm>
          <a:prstGeom prst="rect">
            <a:avLst/>
          </a:prstGeom>
        </p:spPr>
      </p:pic>
      <p:sp>
        <p:nvSpPr>
          <p:cNvPr id="30" name="Shape 25"/>
          <p:cNvSpPr/>
          <p:nvPr/>
        </p:nvSpPr>
        <p:spPr>
          <a:xfrm>
            <a:off x="795528" y="7406640"/>
            <a:ext cx="804672" cy="256032"/>
          </a:xfrm>
          <a:prstGeom prst="roundRect">
            <a:avLst>
              <a:gd name="adj" fmla="val 50000"/>
            </a:avLst>
          </a:prstGeom>
          <a:solidFill>
            <a:schemeClr val="accent1"/>
          </a:solidFill>
          <a:ln/>
        </p:spPr>
      </p:sp>
      <p:sp>
        <p:nvSpPr>
          <p:cNvPr id="31" name="Text 26"/>
          <p:cNvSpPr/>
          <p:nvPr/>
        </p:nvSpPr>
        <p:spPr>
          <a:xfrm>
            <a:off x="795528" y="7406640"/>
            <a:ext cx="804672" cy="256032"/>
          </a:xfrm>
          <a:prstGeom prst="rect">
            <a:avLst/>
          </a:prstGeom>
          <a:noFill/>
          <a:ln/>
        </p:spPr>
        <p:txBody>
          <a:bodyPr wrap="square" lIns="0" tIns="0" rIns="0" bIns="0" rtlCol="0" anchor="ctr"/>
          <a:lstStyle/>
          <a:p>
            <a:pPr algn="ctr" indent="0" marL="0">
              <a:buNone/>
            </a:pPr>
            <a:r>
              <a:rPr lang="en-US" sz="900" b="1" dirty="0">
                <a:solidFill>
                  <a:srgbClr val="FFFFFF"/>
                </a:solidFill>
                <a:latin typeface="+mj-lt" pitchFamily="34" charset="0"/>
                <a:ea typeface="+mj-lt" pitchFamily="34" charset="-122"/>
                <a:cs typeface="+mj-lt" pitchFamily="34" charset="-120"/>
              </a:rPr>
              <a:t>20–22 M</a:t>
            </a:r>
            <a:endParaRPr lang="en-US" sz="900" dirty="0"/>
          </a:p>
        </p:txBody>
      </p:sp>
      <p:sp>
        <p:nvSpPr>
          <p:cNvPr id="32" name="Text 27"/>
          <p:cNvSpPr/>
          <p:nvPr/>
        </p:nvSpPr>
        <p:spPr>
          <a:xfrm>
            <a:off x="1947672" y="6510528"/>
            <a:ext cx="3749040" cy="256032"/>
          </a:xfrm>
          <a:prstGeom prst="rect">
            <a:avLst/>
          </a:prstGeom>
          <a:noFill/>
          <a:ln/>
        </p:spPr>
        <p:txBody>
          <a:bodyPr wrap="square" lIns="0" tIns="0" rIns="0" bIns="0" rtlCol="0" anchor="ctr"/>
          <a:lstStyle/>
          <a:p>
            <a:pPr indent="0" marL="0">
              <a:buNone/>
            </a:pPr>
            <a:r>
              <a:rPr lang="en-US" sz="1300" b="1" dirty="0">
                <a:solidFill>
                  <a:srgbClr val="3A3A3A"/>
                </a:solidFill>
                <a:latin typeface="+mj-lt" pitchFamily="34" charset="0"/>
                <a:ea typeface="+mj-lt" pitchFamily="34" charset="-122"/>
                <a:cs typeface="+mj-lt" pitchFamily="34" charset="-120"/>
              </a:rPr>
              <a:t>3 · Comté Arnaud AOP</a:t>
            </a:r>
            <a:endParaRPr lang="en-US" sz="1300" dirty="0"/>
          </a:p>
        </p:txBody>
      </p:sp>
      <p:sp>
        <p:nvSpPr>
          <p:cNvPr id="33" name="Text 28"/>
          <p:cNvSpPr/>
          <p:nvPr/>
        </p:nvSpPr>
        <p:spPr>
          <a:xfrm>
            <a:off x="1947672" y="6766560"/>
            <a:ext cx="3749040" cy="201168"/>
          </a:xfrm>
          <a:prstGeom prst="rect">
            <a:avLst/>
          </a:prstGeom>
          <a:noFill/>
          <a:ln/>
        </p:spPr>
        <p:txBody>
          <a:bodyPr wrap="square" lIns="0" tIns="0" rIns="0" bIns="0" rtlCol="0" anchor="ctr"/>
          <a:lstStyle/>
          <a:p>
            <a:pPr indent="0" marL="0">
              <a:buNone/>
            </a:pPr>
            <a:r>
              <a:rPr lang="en-US" sz="900" dirty="0">
                <a:solidFill>
                  <a:srgbClr val="6E6E6E"/>
                </a:solidFill>
                <a:latin typeface="+mn-lt" pitchFamily="34" charset="0"/>
                <a:ea typeface="+mn-lt" pitchFamily="34" charset="-122"/>
                <a:cs typeface="+mn-lt" pitchFamily="34" charset="-120"/>
              </a:rPr>
              <a:t>20–22 Monate · Affinage: Fromageries Arnaud</a:t>
            </a:r>
            <a:endParaRPr lang="en-US" sz="900" dirty="0"/>
          </a:p>
        </p:txBody>
      </p:sp>
      <p:sp>
        <p:nvSpPr>
          <p:cNvPr id="34" name="Text 29"/>
          <p:cNvSpPr/>
          <p:nvPr/>
        </p:nvSpPr>
        <p:spPr>
          <a:xfrm>
            <a:off x="1947672" y="6986016"/>
            <a:ext cx="3749040" cy="658368"/>
          </a:xfrm>
          <a:prstGeom prst="rect">
            <a:avLst/>
          </a:prstGeom>
          <a:noFill/>
          <a:ln/>
        </p:spPr>
        <p:txBody>
          <a:bodyPr wrap="square" lIns="0" tIns="0" rIns="0" bIns="0" rtlCol="0" anchor="t"/>
          <a:lstStyle/>
          <a:p>
            <a:pPr indent="0" marL="0">
              <a:lnSpc>
                <a:spcPts val="1300"/>
              </a:lnSpc>
              <a:buNone/>
            </a:pPr>
            <a:r>
              <a:rPr lang="en-US" sz="1000" b="1" dirty="0">
                <a:solidFill>
                  <a:srgbClr val="3A3A3A"/>
                </a:solidFill>
                <a:latin typeface="+mn-lt" pitchFamily="34" charset="0"/>
                <a:ea typeface="+mn-lt" pitchFamily="34" charset="-122"/>
                <a:cs typeface="+mn-lt" pitchFamily="34" charset="-120"/>
              </a:rPr>
              <a:t>Der Tiefgründige. </a:t>
            </a:r>
            <a:pPr indent="0" marL="0">
              <a:lnSpc>
                <a:spcPts val="1300"/>
              </a:lnSpc>
              <a:buNone/>
            </a:pPr>
            <a:r>
              <a:rPr lang="en-US" sz="1000" dirty="0">
                <a:solidFill>
                  <a:srgbClr val="3A3A3A"/>
                </a:solidFill>
                <a:latin typeface="+mn-lt" pitchFamily="34" charset="0"/>
                <a:ea typeface="+mn-lt" pitchFamily="34" charset="-122"/>
                <a:cs typeface="+mn-lt" pitchFamily="34" charset="-120"/>
              </a:rPr>
              <a:t>Fast zwei Jahre in den Festungskellern: geröstete Haselnuss und kräftige Bouillon, langer würziger Abgang.</a:t>
            </a:r>
            <a:endParaRPr lang="en-US" sz="1000" dirty="0"/>
          </a:p>
        </p:txBody>
      </p:sp>
      <p:sp>
        <p:nvSpPr>
          <p:cNvPr id="35" name="Text 30"/>
          <p:cNvSpPr/>
          <p:nvPr/>
        </p:nvSpPr>
        <p:spPr>
          <a:xfrm>
            <a:off x="1947672" y="7662672"/>
            <a:ext cx="3749040" cy="201168"/>
          </a:xfrm>
          <a:prstGeom prst="rect">
            <a:avLst/>
          </a:prstGeom>
          <a:noFill/>
          <a:ln/>
        </p:spPr>
        <p:txBody>
          <a:bodyPr wrap="square" lIns="0" tIns="0" rIns="0" bIns="0" rtlCol="0" anchor="ctr"/>
          <a:lstStyle/>
          <a:p>
            <a:pPr indent="0" marL="0">
              <a:buNone/>
            </a:pPr>
            <a:r>
              <a:rPr lang="en-US" sz="860" dirty="0">
                <a:solidFill>
                  <a:srgbClr val="6E6E6E"/>
                </a:solidFill>
                <a:latin typeface="+mn-lt" pitchFamily="34" charset="0"/>
                <a:ea typeface="+mn-lt" pitchFamily="34" charset="-122"/>
                <a:cs typeface="+mn-lt" pitchFamily="34" charset="-120"/>
              </a:rPr>
              <a:t>fest, erste Kristalle · Röstnoten &amp; Bouillon · lang</a:t>
            </a:r>
            <a:endParaRPr lang="en-US" sz="860" dirty="0"/>
          </a:p>
        </p:txBody>
      </p:sp>
      <p:sp>
        <p:nvSpPr>
          <p:cNvPr id="36" name="Text 31"/>
          <p:cNvSpPr/>
          <p:nvPr/>
        </p:nvSpPr>
        <p:spPr>
          <a:xfrm>
            <a:off x="5394960" y="6748272"/>
            <a:ext cx="1517904" cy="219456"/>
          </a:xfrm>
          <a:prstGeom prst="rect">
            <a:avLst/>
          </a:prstGeom>
          <a:noFill/>
          <a:ln/>
        </p:spPr>
        <p:txBody>
          <a:bodyPr wrap="square" lIns="0" tIns="0" rIns="0" bIns="0" rtlCol="0" anchor="ctr"/>
          <a:lstStyle/>
          <a:p>
            <a:pPr algn="r" indent="0" marL="0">
              <a:buNone/>
            </a:pPr>
            <a:r>
              <a:rPr lang="en-US" sz="950" dirty="0">
                <a:solidFill>
                  <a:srgbClr val="6E6E6E"/>
                </a:solidFill>
                <a:latin typeface="+mn-lt" pitchFamily="34" charset="0"/>
                <a:ea typeface="+mn-lt" pitchFamily="34" charset="-122"/>
                <a:cs typeface="+mn-lt" pitchFamily="34" charset="-120"/>
              </a:rPr>
              <a:t>[ca. 150 g]</a:t>
            </a:r>
            <a:endParaRPr lang="en-US" sz="950" dirty="0"/>
          </a:p>
        </p:txBody>
      </p:sp>
      <p:sp>
        <p:nvSpPr>
          <p:cNvPr id="37" name="Text 32"/>
          <p:cNvSpPr/>
          <p:nvPr/>
        </p:nvSpPr>
        <p:spPr>
          <a:xfrm>
            <a:off x="5120640" y="6967728"/>
            <a:ext cx="1792224" cy="347472"/>
          </a:xfrm>
          <a:prstGeom prst="rect">
            <a:avLst/>
          </a:prstGeom>
          <a:noFill/>
          <a:ln/>
        </p:spPr>
        <p:txBody>
          <a:bodyPr wrap="square" lIns="0" tIns="0" rIns="0" bIns="0" rtlCol="0" anchor="ctr"/>
          <a:lstStyle/>
          <a:p>
            <a:pPr algn="r" indent="0" marL="0">
              <a:buNone/>
            </a:pPr>
            <a:r>
              <a:rPr lang="en-US" sz="1500" b="1" dirty="0">
                <a:solidFill>
                  <a:schemeClr val="accent1"/>
                </a:solidFill>
                <a:latin typeface="+mj-lt" pitchFamily="34" charset="0"/>
                <a:ea typeface="+mj-lt" pitchFamily="34" charset="-122"/>
                <a:cs typeface="+mj-lt" pitchFamily="34" charset="-120"/>
              </a:rPr>
              <a:t>[0,00 €]</a:t>
            </a:r>
            <a:endParaRPr lang="en-US" sz="1500" dirty="0"/>
          </a:p>
        </p:txBody>
      </p:sp>
      <p:sp>
        <p:nvSpPr>
          <p:cNvPr id="38" name="Shape 33"/>
          <p:cNvSpPr/>
          <p:nvPr/>
        </p:nvSpPr>
        <p:spPr>
          <a:xfrm>
            <a:off x="521208" y="8083296"/>
            <a:ext cx="6519672" cy="1572768"/>
          </a:xfrm>
          <a:prstGeom prst="roundRect">
            <a:avLst>
              <a:gd name="adj" fmla="val 2907"/>
            </a:avLst>
          </a:prstGeom>
          <a:solidFill>
            <a:srgbClr val="F4F2EE"/>
          </a:solidFill>
          <a:ln w="9525">
            <a:solidFill>
              <a:srgbClr val="D8D8D4"/>
            </a:solidFill>
            <a:prstDash val="solid"/>
          </a:ln>
        </p:spPr>
      </p:sp>
      <p:pic>
        <p:nvPicPr>
          <p:cNvPr id="39" name="Image 3" descr="preencoded.png">    </p:cNvPr>
          <p:cNvPicPr>
            <a:picLocks noChangeAspect="1"/>
          </p:cNvPicPr>
          <p:nvPr/>
        </p:nvPicPr>
        <p:blipFill>
          <a:blip r:embed="rId4"/>
          <a:srcRect l="0" r="0" t="0" b="0"/>
          <a:stretch/>
        </p:blipFill>
        <p:spPr>
          <a:xfrm>
            <a:off x="667512" y="8229600"/>
            <a:ext cx="1060704" cy="841248"/>
          </a:xfrm>
          <a:prstGeom prst="rect">
            <a:avLst/>
          </a:prstGeom>
        </p:spPr>
      </p:pic>
      <p:sp>
        <p:nvSpPr>
          <p:cNvPr id="40" name="Shape 34"/>
          <p:cNvSpPr/>
          <p:nvPr/>
        </p:nvSpPr>
        <p:spPr>
          <a:xfrm>
            <a:off x="795528" y="9125712"/>
            <a:ext cx="804672" cy="256032"/>
          </a:xfrm>
          <a:prstGeom prst="roundRect">
            <a:avLst>
              <a:gd name="adj" fmla="val 50000"/>
            </a:avLst>
          </a:prstGeom>
          <a:solidFill>
            <a:schemeClr val="accent1"/>
          </a:solidFill>
          <a:ln/>
        </p:spPr>
      </p:sp>
      <p:sp>
        <p:nvSpPr>
          <p:cNvPr id="41" name="Text 35"/>
          <p:cNvSpPr/>
          <p:nvPr/>
        </p:nvSpPr>
        <p:spPr>
          <a:xfrm>
            <a:off x="795528" y="9125712"/>
            <a:ext cx="804672" cy="256032"/>
          </a:xfrm>
          <a:prstGeom prst="rect">
            <a:avLst/>
          </a:prstGeom>
          <a:noFill/>
          <a:ln/>
        </p:spPr>
        <p:txBody>
          <a:bodyPr wrap="square" lIns="0" tIns="0" rIns="0" bIns="0" rtlCol="0" anchor="ctr"/>
          <a:lstStyle/>
          <a:p>
            <a:pPr algn="ctr" indent="0" marL="0">
              <a:buNone/>
            </a:pPr>
            <a:r>
              <a:rPr lang="en-US" sz="900" b="1" dirty="0">
                <a:solidFill>
                  <a:srgbClr val="FFFFFF"/>
                </a:solidFill>
                <a:latin typeface="+mj-lt" pitchFamily="34" charset="0"/>
                <a:ea typeface="+mj-lt" pitchFamily="34" charset="-122"/>
                <a:cs typeface="+mj-lt" pitchFamily="34" charset="-120"/>
              </a:rPr>
              <a:t>30+ M</a:t>
            </a:r>
            <a:endParaRPr lang="en-US" sz="900" dirty="0"/>
          </a:p>
        </p:txBody>
      </p:sp>
      <p:sp>
        <p:nvSpPr>
          <p:cNvPr id="42" name="Text 36"/>
          <p:cNvSpPr/>
          <p:nvPr/>
        </p:nvSpPr>
        <p:spPr>
          <a:xfrm>
            <a:off x="1947672" y="8229600"/>
            <a:ext cx="3749040" cy="256032"/>
          </a:xfrm>
          <a:prstGeom prst="rect">
            <a:avLst/>
          </a:prstGeom>
          <a:noFill/>
          <a:ln/>
        </p:spPr>
        <p:txBody>
          <a:bodyPr wrap="square" lIns="0" tIns="0" rIns="0" bIns="0" rtlCol="0" anchor="ctr"/>
          <a:lstStyle/>
          <a:p>
            <a:pPr indent="0" marL="0">
              <a:buNone/>
            </a:pPr>
            <a:r>
              <a:rPr lang="en-US" sz="1300" b="1" dirty="0">
                <a:solidFill>
                  <a:srgbClr val="3A3A3A"/>
                </a:solidFill>
                <a:latin typeface="+mj-lt" pitchFamily="34" charset="0"/>
                <a:ea typeface="+mj-lt" pitchFamily="34" charset="-122"/>
                <a:cs typeface="+mj-lt" pitchFamily="34" charset="-120"/>
              </a:rPr>
              <a:t>4 · Comté Arnaud AOP</a:t>
            </a:r>
            <a:endParaRPr lang="en-US" sz="1300" dirty="0"/>
          </a:p>
        </p:txBody>
      </p:sp>
      <p:sp>
        <p:nvSpPr>
          <p:cNvPr id="43" name="Text 37"/>
          <p:cNvSpPr/>
          <p:nvPr/>
        </p:nvSpPr>
        <p:spPr>
          <a:xfrm>
            <a:off x="1947672" y="8485632"/>
            <a:ext cx="3749040" cy="201168"/>
          </a:xfrm>
          <a:prstGeom prst="rect">
            <a:avLst/>
          </a:prstGeom>
          <a:noFill/>
          <a:ln/>
        </p:spPr>
        <p:txBody>
          <a:bodyPr wrap="square" lIns="0" tIns="0" rIns="0" bIns="0" rtlCol="0" anchor="ctr"/>
          <a:lstStyle/>
          <a:p>
            <a:pPr indent="0" marL="0">
              <a:buNone/>
            </a:pPr>
            <a:r>
              <a:rPr lang="en-US" sz="900" dirty="0">
                <a:solidFill>
                  <a:srgbClr val="6E6E6E"/>
                </a:solidFill>
                <a:latin typeface="+mn-lt" pitchFamily="34" charset="0"/>
                <a:ea typeface="+mn-lt" pitchFamily="34" charset="-122"/>
                <a:cs typeface="+mn-lt" pitchFamily="34" charset="-120"/>
              </a:rPr>
              <a:t>über 30 Monate · Affinage: Fromageries Arnaud</a:t>
            </a:r>
            <a:endParaRPr lang="en-US" sz="900" dirty="0"/>
          </a:p>
        </p:txBody>
      </p:sp>
      <p:sp>
        <p:nvSpPr>
          <p:cNvPr id="44" name="Text 38"/>
          <p:cNvSpPr/>
          <p:nvPr/>
        </p:nvSpPr>
        <p:spPr>
          <a:xfrm>
            <a:off x="1947672" y="8705088"/>
            <a:ext cx="3749040" cy="658368"/>
          </a:xfrm>
          <a:prstGeom prst="rect">
            <a:avLst/>
          </a:prstGeom>
          <a:noFill/>
          <a:ln/>
        </p:spPr>
        <p:txBody>
          <a:bodyPr wrap="square" lIns="0" tIns="0" rIns="0" bIns="0" rtlCol="0" anchor="t"/>
          <a:lstStyle/>
          <a:p>
            <a:pPr indent="0" marL="0">
              <a:lnSpc>
                <a:spcPts val="1300"/>
              </a:lnSpc>
              <a:buNone/>
            </a:pPr>
            <a:r>
              <a:rPr lang="en-US" sz="1000" b="1" dirty="0">
                <a:solidFill>
                  <a:srgbClr val="3A3A3A"/>
                </a:solidFill>
                <a:latin typeface="+mn-lt" pitchFamily="34" charset="0"/>
                <a:ea typeface="+mn-lt" pitchFamily="34" charset="-122"/>
                <a:cs typeface="+mn-lt" pitchFamily="34" charset="-120"/>
              </a:rPr>
              <a:t>Der Charakterkopf. </a:t>
            </a:r>
            <a:pPr indent="0" marL="0">
              <a:lnSpc>
                <a:spcPts val="1300"/>
              </a:lnSpc>
              <a:buNone/>
            </a:pPr>
            <a:r>
              <a:rPr lang="en-US" sz="1000" dirty="0">
                <a:solidFill>
                  <a:srgbClr val="3A3A3A"/>
                </a:solidFill>
                <a:latin typeface="+mn-lt" pitchFamily="34" charset="0"/>
                <a:ea typeface="+mn-lt" pitchFamily="34" charset="-122"/>
                <a:cs typeface="+mn-lt" pitchFamily="34" charset="-120"/>
              </a:rPr>
              <a:t>Gut zweieinhalb Jahre Reife — eine Seltenheit. Fester, leicht bröckeliger Teig voller Kristalle, konzentrierte Röstnoten.</a:t>
            </a:r>
            <a:endParaRPr lang="en-US" sz="1000" dirty="0"/>
          </a:p>
        </p:txBody>
      </p:sp>
      <p:sp>
        <p:nvSpPr>
          <p:cNvPr id="45" name="Text 39"/>
          <p:cNvSpPr/>
          <p:nvPr/>
        </p:nvSpPr>
        <p:spPr>
          <a:xfrm>
            <a:off x="1947672" y="9381744"/>
            <a:ext cx="3749040" cy="201168"/>
          </a:xfrm>
          <a:prstGeom prst="rect">
            <a:avLst/>
          </a:prstGeom>
          <a:noFill/>
          <a:ln/>
        </p:spPr>
        <p:txBody>
          <a:bodyPr wrap="square" lIns="0" tIns="0" rIns="0" bIns="0" rtlCol="0" anchor="ctr"/>
          <a:lstStyle/>
          <a:p>
            <a:pPr indent="0" marL="0">
              <a:buNone/>
            </a:pPr>
            <a:r>
              <a:rPr lang="en-US" sz="860" dirty="0">
                <a:solidFill>
                  <a:srgbClr val="6E6E6E"/>
                </a:solidFill>
                <a:latin typeface="+mn-lt" pitchFamily="34" charset="0"/>
                <a:ea typeface="+mn-lt" pitchFamily="34" charset="-122"/>
                <a:cs typeface="+mn-lt" pitchFamily="34" charset="-120"/>
              </a:rPr>
              <a:t>bröckelig, kristallin · konzentriert · sehr lang</a:t>
            </a:r>
            <a:endParaRPr lang="en-US" sz="860" dirty="0"/>
          </a:p>
        </p:txBody>
      </p:sp>
      <p:sp>
        <p:nvSpPr>
          <p:cNvPr id="46" name="Text 40"/>
          <p:cNvSpPr/>
          <p:nvPr/>
        </p:nvSpPr>
        <p:spPr>
          <a:xfrm>
            <a:off x="5394960" y="8467344"/>
            <a:ext cx="1517904" cy="219456"/>
          </a:xfrm>
          <a:prstGeom prst="rect">
            <a:avLst/>
          </a:prstGeom>
          <a:noFill/>
          <a:ln/>
        </p:spPr>
        <p:txBody>
          <a:bodyPr wrap="square" lIns="0" tIns="0" rIns="0" bIns="0" rtlCol="0" anchor="ctr"/>
          <a:lstStyle/>
          <a:p>
            <a:pPr algn="r" indent="0" marL="0">
              <a:buNone/>
            </a:pPr>
            <a:r>
              <a:rPr lang="en-US" sz="950" dirty="0">
                <a:solidFill>
                  <a:srgbClr val="6E6E6E"/>
                </a:solidFill>
                <a:latin typeface="+mn-lt" pitchFamily="34" charset="0"/>
                <a:ea typeface="+mn-lt" pitchFamily="34" charset="-122"/>
                <a:cs typeface="+mn-lt" pitchFamily="34" charset="-120"/>
              </a:rPr>
              <a:t>[ca. 150 g]</a:t>
            </a:r>
            <a:endParaRPr lang="en-US" sz="950" dirty="0"/>
          </a:p>
        </p:txBody>
      </p:sp>
      <p:sp>
        <p:nvSpPr>
          <p:cNvPr id="47" name="Text 41"/>
          <p:cNvSpPr/>
          <p:nvPr/>
        </p:nvSpPr>
        <p:spPr>
          <a:xfrm>
            <a:off x="5120640" y="8686800"/>
            <a:ext cx="1792224" cy="347472"/>
          </a:xfrm>
          <a:prstGeom prst="rect">
            <a:avLst/>
          </a:prstGeom>
          <a:noFill/>
          <a:ln/>
        </p:spPr>
        <p:txBody>
          <a:bodyPr wrap="square" lIns="0" tIns="0" rIns="0" bIns="0" rtlCol="0" anchor="ctr"/>
          <a:lstStyle/>
          <a:p>
            <a:pPr algn="r" indent="0" marL="0">
              <a:buNone/>
            </a:pPr>
            <a:r>
              <a:rPr lang="en-US" sz="1500" b="1" dirty="0">
                <a:solidFill>
                  <a:schemeClr val="accent1"/>
                </a:solidFill>
                <a:latin typeface="+mj-lt" pitchFamily="34" charset="0"/>
                <a:ea typeface="+mj-lt" pitchFamily="34" charset="-122"/>
                <a:cs typeface="+mj-lt" pitchFamily="34" charset="-120"/>
              </a:rPr>
              <a:t>[0,00 €]</a:t>
            </a:r>
            <a:endParaRPr lang="en-US" sz="1500" dirty="0"/>
          </a:p>
        </p:txBody>
      </p:sp>
      <p:sp>
        <p:nvSpPr>
          <p:cNvPr id="48" name="Shape 42"/>
          <p:cNvSpPr/>
          <p:nvPr/>
        </p:nvSpPr>
        <p:spPr>
          <a:xfrm>
            <a:off x="521208" y="10131552"/>
            <a:ext cx="6519672" cy="0"/>
          </a:xfrm>
          <a:prstGeom prst="line">
            <a:avLst/>
          </a:prstGeom>
          <a:noFill/>
          <a:ln w="9525">
            <a:solidFill>
              <a:srgbClr val="D8D8D4"/>
            </a:solidFill>
            <a:prstDash val="solid"/>
          </a:ln>
        </p:spPr>
      </p:sp>
      <p:sp>
        <p:nvSpPr>
          <p:cNvPr id="49" name="Text 43"/>
          <p:cNvSpPr/>
          <p:nvPr/>
        </p:nvSpPr>
        <p:spPr>
          <a:xfrm>
            <a:off x="521208" y="10213848"/>
            <a:ext cx="4791456" cy="393192"/>
          </a:xfrm>
          <a:prstGeom prst="rect">
            <a:avLst/>
          </a:prstGeom>
          <a:noFill/>
          <a:ln/>
        </p:spPr>
        <p:txBody>
          <a:bodyPr wrap="square" lIns="0" tIns="0" rIns="0" bIns="0" rtlCol="0" anchor="t"/>
          <a:lstStyle/>
          <a:p>
            <a:pPr indent="0" marL="0">
              <a:lnSpc>
                <a:spcPts val="1080"/>
              </a:lnSpc>
              <a:buNone/>
            </a:pPr>
            <a:r>
              <a:rPr lang="en-US" sz="860" dirty="0">
                <a:solidFill>
                  <a:srgbClr val="6E6E6E"/>
                </a:solidFill>
                <a:latin typeface="+mn-lt" pitchFamily="34" charset="0"/>
                <a:ea typeface="+mn-lt" pitchFamily="34" charset="-122"/>
                <a:cs typeface="+mn-lt" pitchFamily="34" charset="-120"/>
              </a:rPr>
              <a:t>Comté wird in kleinen genossenschaftlichen Dorfkäsereien („Fruitières“) aus Rohmilch gekäst und reift danach beim Affineur — zwei der 14 Affineurhäuser Frankreichs stecken in dieser Kiste.</a:t>
            </a:r>
            <a:endParaRPr lang="en-US" sz="860" dirty="0"/>
          </a:p>
        </p:txBody>
      </p:sp>
      <p:sp>
        <p:nvSpPr>
          <p:cNvPr id="50" name="Shape 44"/>
          <p:cNvSpPr/>
          <p:nvPr/>
        </p:nvSpPr>
        <p:spPr>
          <a:xfrm>
            <a:off x="5596128" y="10232136"/>
            <a:ext cx="1435608" cy="310896"/>
          </a:xfrm>
          <a:prstGeom prst="roundRect">
            <a:avLst>
              <a:gd name="adj" fmla="val 8824"/>
            </a:avLst>
          </a:prstGeom>
          <a:solidFill>
            <a:schemeClr val="accent1"/>
          </a:solidFill>
          <a:ln/>
        </p:spPr>
      </p:sp>
      <p:sp>
        <p:nvSpPr>
          <p:cNvPr id="51" name="Text 45"/>
          <p:cNvSpPr/>
          <p:nvPr/>
        </p:nvSpPr>
        <p:spPr>
          <a:xfrm>
            <a:off x="5596128" y="10232136"/>
            <a:ext cx="1435608" cy="310896"/>
          </a:xfrm>
          <a:prstGeom prst="rect">
            <a:avLst/>
          </a:prstGeom>
          <a:noFill/>
          <a:ln/>
        </p:spPr>
        <p:txBody>
          <a:bodyPr wrap="square" lIns="0" tIns="0" rIns="0" bIns="0" rtlCol="0" anchor="ctr"/>
          <a:lstStyle/>
          <a:p>
            <a:pPr algn="ctr" indent="0" marL="0">
              <a:buNone/>
            </a:pPr>
            <a:r>
              <a:rPr lang="en-US" sz="860" b="1" spc="100" kern="0" dirty="0">
                <a:solidFill>
                  <a:srgbClr val="FFFFFF"/>
                </a:solidFill>
                <a:latin typeface="+mn-lt" pitchFamily="34" charset="0"/>
                <a:ea typeface="+mn-lt" pitchFamily="34" charset="-122"/>
                <a:cs typeface="+mn-lt" pitchFamily="34" charset="-120"/>
              </a:rPr>
              <a:t>BIO · FR-BIO-01</a:t>
            </a:r>
            <a:endParaRPr lang="en-US" sz="86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21208" y="466344"/>
            <a:ext cx="4407408" cy="411480"/>
          </a:xfrm>
          <a:prstGeom prst="rect">
            <a:avLst/>
          </a:prstGeom>
          <a:noFill/>
          <a:ln/>
        </p:spPr>
        <p:txBody>
          <a:bodyPr wrap="square" lIns="0" tIns="0" rIns="0" bIns="0" rtlCol="0" anchor="ctr"/>
          <a:lstStyle/>
          <a:p>
            <a:pPr indent="0" marL="0">
              <a:buNone/>
            </a:pPr>
            <a:r>
              <a:rPr lang="en-US" sz="2020" b="1" dirty="0">
                <a:solidFill>
                  <a:srgbClr val="3A3A3A"/>
                </a:solidFill>
                <a:latin typeface="+mj-lt" pitchFamily="34" charset="0"/>
                <a:ea typeface="+mj-lt" pitchFamily="34" charset="-122"/>
                <a:cs typeface="+mj-lt" pitchFamily="34" charset="-120"/>
              </a:rPr>
              <a:t>So gelingt Ihre Verkostung</a:t>
            </a:r>
            <a:endParaRPr lang="en-US" sz="2020" dirty="0"/>
          </a:p>
        </p:txBody>
      </p:sp>
      <p:sp>
        <p:nvSpPr>
          <p:cNvPr id="3" name="Text 1"/>
          <p:cNvSpPr/>
          <p:nvPr/>
        </p:nvSpPr>
        <p:spPr>
          <a:xfrm>
            <a:off x="4919472" y="566928"/>
            <a:ext cx="2112264" cy="256032"/>
          </a:xfrm>
          <a:prstGeom prst="rect">
            <a:avLst/>
          </a:prstGeom>
          <a:noFill/>
          <a:ln/>
        </p:spPr>
        <p:txBody>
          <a:bodyPr wrap="square" lIns="0" tIns="0" rIns="0" bIns="0" rtlCol="0" anchor="ctr"/>
          <a:lstStyle/>
          <a:p>
            <a:pPr algn="r" indent="0" marL="0">
              <a:buNone/>
            </a:pPr>
            <a:r>
              <a:rPr lang="en-US" sz="950" b="1" spc="200" kern="0" dirty="0">
                <a:solidFill>
                  <a:schemeClr val="accent1"/>
                </a:solidFill>
                <a:latin typeface="+mn-lt" pitchFamily="34" charset="0"/>
                <a:ea typeface="+mn-lt" pitchFamily="34" charset="-122"/>
                <a:cs typeface="+mn-lt" pitchFamily="34" charset="-120"/>
              </a:rPr>
              <a:t>VON JUNG NACH ALT</a:t>
            </a:r>
            <a:endParaRPr lang="en-US" sz="950" dirty="0"/>
          </a:p>
        </p:txBody>
      </p:sp>
      <p:sp>
        <p:nvSpPr>
          <p:cNvPr id="4" name="Shape 2"/>
          <p:cNvSpPr/>
          <p:nvPr/>
        </p:nvSpPr>
        <p:spPr>
          <a:xfrm>
            <a:off x="521208" y="1033272"/>
            <a:ext cx="310896" cy="310896"/>
          </a:xfrm>
          <a:prstGeom prst="ellipse">
            <a:avLst/>
          </a:prstGeom>
          <a:solidFill>
            <a:schemeClr val="accent1"/>
          </a:solidFill>
          <a:ln/>
        </p:spPr>
      </p:sp>
      <p:sp>
        <p:nvSpPr>
          <p:cNvPr id="5" name="Text 3"/>
          <p:cNvSpPr/>
          <p:nvPr/>
        </p:nvSpPr>
        <p:spPr>
          <a:xfrm>
            <a:off x="521208" y="1033272"/>
            <a:ext cx="310896" cy="310896"/>
          </a:xfrm>
          <a:prstGeom prst="rect">
            <a:avLst/>
          </a:prstGeom>
          <a:noFill/>
          <a:ln/>
        </p:spPr>
        <p:txBody>
          <a:bodyPr wrap="square" lIns="0" tIns="0" rIns="0" bIns="0" rtlCol="0" anchor="ctr"/>
          <a:lstStyle/>
          <a:p>
            <a:pPr algn="ctr" indent="0" marL="0">
              <a:buNone/>
            </a:pPr>
            <a:r>
              <a:rPr lang="en-US" sz="1010" b="1" dirty="0">
                <a:solidFill>
                  <a:srgbClr val="FFFFFF"/>
                </a:solidFill>
                <a:latin typeface="+mj-lt" pitchFamily="34" charset="0"/>
                <a:ea typeface="+mj-lt" pitchFamily="34" charset="-122"/>
                <a:cs typeface="+mj-lt" pitchFamily="34" charset="-120"/>
              </a:rPr>
              <a:t>1</a:t>
            </a:r>
            <a:endParaRPr lang="en-US" sz="1010" dirty="0"/>
          </a:p>
        </p:txBody>
      </p:sp>
      <p:sp>
        <p:nvSpPr>
          <p:cNvPr id="6" name="Text 4"/>
          <p:cNvSpPr/>
          <p:nvPr/>
        </p:nvSpPr>
        <p:spPr>
          <a:xfrm>
            <a:off x="850392" y="101498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3A3A3A"/>
                </a:solidFill>
                <a:latin typeface="+mn-lt" pitchFamily="34" charset="0"/>
                <a:ea typeface="+mn-lt" pitchFamily="34" charset="-122"/>
                <a:cs typeface="+mn-lt" pitchFamily="34" charset="-120"/>
              </a:rPr>
              <a:t>Temperieren:</a:t>
            </a:r>
            <a:pPr indent="0" marL="0">
              <a:lnSpc>
                <a:spcPts val="1280"/>
              </a:lnSpc>
              <a:buNone/>
            </a:pPr>
            <a:r>
              <a:rPr lang="en-US" sz="1050" dirty="0">
                <a:solidFill>
                  <a:srgbClr val="3A3A3A"/>
                </a:solidFill>
                <a:latin typeface="+mn-lt" pitchFamily="34" charset="0"/>
                <a:ea typeface="+mn-lt" pitchFamily="34" charset="-122"/>
                <a:cs typeface="+mn-lt" pitchFamily="34" charset="-120"/>
              </a:rPr>
              <a:t> Käse 30–60 Minuten vorher aus dem Kühlschrank nehmen — erst bei Zimmertemperatur öffnen sich die Aromen.</a:t>
            </a:r>
            <a:endParaRPr lang="en-US" sz="1050" dirty="0"/>
          </a:p>
        </p:txBody>
      </p:sp>
      <p:sp>
        <p:nvSpPr>
          <p:cNvPr id="7" name="Shape 5"/>
          <p:cNvSpPr/>
          <p:nvPr/>
        </p:nvSpPr>
        <p:spPr>
          <a:xfrm>
            <a:off x="521208" y="1627632"/>
            <a:ext cx="310896" cy="310896"/>
          </a:xfrm>
          <a:prstGeom prst="ellipse">
            <a:avLst/>
          </a:prstGeom>
          <a:solidFill>
            <a:schemeClr val="accent1"/>
          </a:solidFill>
          <a:ln/>
        </p:spPr>
      </p:sp>
      <p:sp>
        <p:nvSpPr>
          <p:cNvPr id="8" name="Text 6"/>
          <p:cNvSpPr/>
          <p:nvPr/>
        </p:nvSpPr>
        <p:spPr>
          <a:xfrm>
            <a:off x="521208" y="1627632"/>
            <a:ext cx="310896" cy="310896"/>
          </a:xfrm>
          <a:prstGeom prst="rect">
            <a:avLst/>
          </a:prstGeom>
          <a:noFill/>
          <a:ln/>
        </p:spPr>
        <p:txBody>
          <a:bodyPr wrap="square" lIns="0" tIns="0" rIns="0" bIns="0" rtlCol="0" anchor="ctr"/>
          <a:lstStyle/>
          <a:p>
            <a:pPr algn="ctr" indent="0" marL="0">
              <a:buNone/>
            </a:pPr>
            <a:r>
              <a:rPr lang="en-US" sz="1010" b="1" dirty="0">
                <a:solidFill>
                  <a:srgbClr val="FFFFFF"/>
                </a:solidFill>
                <a:latin typeface="+mj-lt" pitchFamily="34" charset="0"/>
                <a:ea typeface="+mj-lt" pitchFamily="34" charset="-122"/>
                <a:cs typeface="+mj-lt" pitchFamily="34" charset="-120"/>
              </a:rPr>
              <a:t>2</a:t>
            </a:r>
            <a:endParaRPr lang="en-US" sz="1010" dirty="0"/>
          </a:p>
        </p:txBody>
      </p:sp>
      <p:sp>
        <p:nvSpPr>
          <p:cNvPr id="9" name="Text 7"/>
          <p:cNvSpPr/>
          <p:nvPr/>
        </p:nvSpPr>
        <p:spPr>
          <a:xfrm>
            <a:off x="850392" y="160934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3A3A3A"/>
                </a:solidFill>
                <a:latin typeface="+mn-lt" pitchFamily="34" charset="0"/>
                <a:ea typeface="+mn-lt" pitchFamily="34" charset="-122"/>
                <a:cs typeface="+mn-lt" pitchFamily="34" charset="-120"/>
              </a:rPr>
              <a:t>Reihenfolge:</a:t>
            </a:r>
            <a:pPr indent="0" marL="0">
              <a:lnSpc>
                <a:spcPts val="1280"/>
              </a:lnSpc>
              <a:buNone/>
            </a:pPr>
            <a:r>
              <a:rPr lang="en-US" sz="1050" dirty="0">
                <a:solidFill>
                  <a:srgbClr val="3A3A3A"/>
                </a:solidFill>
                <a:latin typeface="+mn-lt" pitchFamily="34" charset="0"/>
                <a:ea typeface="+mn-lt" pitchFamily="34" charset="-122"/>
                <a:cs typeface="+mn-lt" pitchFamily="34" charset="-120"/>
              </a:rPr>
              <a:t> von Stufe 1 (4 Monate) bis Stufe 4 (30+ Monate) — so überdeckt der Kräftige nicht den Feinen.</a:t>
            </a:r>
            <a:endParaRPr lang="en-US" sz="1050" dirty="0"/>
          </a:p>
        </p:txBody>
      </p:sp>
      <p:sp>
        <p:nvSpPr>
          <p:cNvPr id="10" name="Shape 8"/>
          <p:cNvSpPr/>
          <p:nvPr/>
        </p:nvSpPr>
        <p:spPr>
          <a:xfrm>
            <a:off x="521208" y="2221992"/>
            <a:ext cx="310896" cy="310896"/>
          </a:xfrm>
          <a:prstGeom prst="ellipse">
            <a:avLst/>
          </a:prstGeom>
          <a:solidFill>
            <a:schemeClr val="accent1"/>
          </a:solidFill>
          <a:ln/>
        </p:spPr>
      </p:sp>
      <p:sp>
        <p:nvSpPr>
          <p:cNvPr id="11" name="Text 9"/>
          <p:cNvSpPr/>
          <p:nvPr/>
        </p:nvSpPr>
        <p:spPr>
          <a:xfrm>
            <a:off x="521208" y="2221992"/>
            <a:ext cx="310896" cy="310896"/>
          </a:xfrm>
          <a:prstGeom prst="rect">
            <a:avLst/>
          </a:prstGeom>
          <a:noFill/>
          <a:ln/>
        </p:spPr>
        <p:txBody>
          <a:bodyPr wrap="square" lIns="0" tIns="0" rIns="0" bIns="0" rtlCol="0" anchor="ctr"/>
          <a:lstStyle/>
          <a:p>
            <a:pPr algn="ctr" indent="0" marL="0">
              <a:buNone/>
            </a:pPr>
            <a:r>
              <a:rPr lang="en-US" sz="1010" b="1" dirty="0">
                <a:solidFill>
                  <a:srgbClr val="FFFFFF"/>
                </a:solidFill>
                <a:latin typeface="+mj-lt" pitchFamily="34" charset="0"/>
                <a:ea typeface="+mj-lt" pitchFamily="34" charset="-122"/>
                <a:cs typeface="+mj-lt" pitchFamily="34" charset="-120"/>
              </a:rPr>
              <a:t>3</a:t>
            </a:r>
            <a:endParaRPr lang="en-US" sz="1010" dirty="0"/>
          </a:p>
        </p:txBody>
      </p:sp>
      <p:sp>
        <p:nvSpPr>
          <p:cNvPr id="12" name="Text 10"/>
          <p:cNvSpPr/>
          <p:nvPr/>
        </p:nvSpPr>
        <p:spPr>
          <a:xfrm>
            <a:off x="850392" y="220370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3A3A3A"/>
                </a:solidFill>
                <a:latin typeface="+mn-lt" pitchFamily="34" charset="0"/>
                <a:ea typeface="+mn-lt" pitchFamily="34" charset="-122"/>
                <a:cs typeface="+mn-lt" pitchFamily="34" charset="-120"/>
              </a:rPr>
              <a:t>Schauen &amp; fühlen:</a:t>
            </a:r>
            <a:pPr indent="0" marL="0">
              <a:lnSpc>
                <a:spcPts val="1280"/>
              </a:lnSpc>
              <a:buNone/>
            </a:pPr>
            <a:r>
              <a:rPr lang="en-US" sz="1050" dirty="0">
                <a:solidFill>
                  <a:srgbClr val="3A3A3A"/>
                </a:solidFill>
                <a:latin typeface="+mn-lt" pitchFamily="34" charset="0"/>
                <a:ea typeface="+mn-lt" pitchFamily="34" charset="-122"/>
                <a:cs typeface="+mn-lt" pitchFamily="34" charset="-120"/>
              </a:rPr>
              <a:t> Farbe vergleichen, Teig prüfen — elastisch, geschmeidig, fest, bröckelig?</a:t>
            </a:r>
            <a:endParaRPr lang="en-US" sz="1050" dirty="0"/>
          </a:p>
        </p:txBody>
      </p:sp>
      <p:sp>
        <p:nvSpPr>
          <p:cNvPr id="13" name="Shape 11"/>
          <p:cNvSpPr/>
          <p:nvPr/>
        </p:nvSpPr>
        <p:spPr>
          <a:xfrm>
            <a:off x="521208" y="2816352"/>
            <a:ext cx="310896" cy="310896"/>
          </a:xfrm>
          <a:prstGeom prst="ellipse">
            <a:avLst/>
          </a:prstGeom>
          <a:solidFill>
            <a:schemeClr val="accent1"/>
          </a:solidFill>
          <a:ln/>
        </p:spPr>
      </p:sp>
      <p:sp>
        <p:nvSpPr>
          <p:cNvPr id="14" name="Text 12"/>
          <p:cNvSpPr/>
          <p:nvPr/>
        </p:nvSpPr>
        <p:spPr>
          <a:xfrm>
            <a:off x="521208" y="2816352"/>
            <a:ext cx="310896" cy="310896"/>
          </a:xfrm>
          <a:prstGeom prst="rect">
            <a:avLst/>
          </a:prstGeom>
          <a:noFill/>
          <a:ln/>
        </p:spPr>
        <p:txBody>
          <a:bodyPr wrap="square" lIns="0" tIns="0" rIns="0" bIns="0" rtlCol="0" anchor="ctr"/>
          <a:lstStyle/>
          <a:p>
            <a:pPr algn="ctr" indent="0" marL="0">
              <a:buNone/>
            </a:pPr>
            <a:r>
              <a:rPr lang="en-US" sz="1010" b="1" dirty="0">
                <a:solidFill>
                  <a:srgbClr val="FFFFFF"/>
                </a:solidFill>
                <a:latin typeface="+mj-lt" pitchFamily="34" charset="0"/>
                <a:ea typeface="+mj-lt" pitchFamily="34" charset="-122"/>
                <a:cs typeface="+mj-lt" pitchFamily="34" charset="-120"/>
              </a:rPr>
              <a:t>4</a:t>
            </a:r>
            <a:endParaRPr lang="en-US" sz="1010" dirty="0"/>
          </a:p>
        </p:txBody>
      </p:sp>
      <p:sp>
        <p:nvSpPr>
          <p:cNvPr id="15" name="Text 13"/>
          <p:cNvSpPr/>
          <p:nvPr/>
        </p:nvSpPr>
        <p:spPr>
          <a:xfrm>
            <a:off x="850392" y="279806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3A3A3A"/>
                </a:solidFill>
                <a:latin typeface="+mn-lt" pitchFamily="34" charset="0"/>
                <a:ea typeface="+mn-lt" pitchFamily="34" charset="-122"/>
                <a:cs typeface="+mn-lt" pitchFamily="34" charset="-120"/>
              </a:rPr>
              <a:t>Riechen, dann schmecken:</a:t>
            </a:r>
            <a:pPr indent="0" marL="0">
              <a:lnSpc>
                <a:spcPts val="1280"/>
              </a:lnSpc>
              <a:buNone/>
            </a:pPr>
            <a:r>
              <a:rPr lang="en-US" sz="1050" dirty="0">
                <a:solidFill>
                  <a:srgbClr val="3A3A3A"/>
                </a:solidFill>
                <a:latin typeface="+mn-lt" pitchFamily="34" charset="0"/>
                <a:ea typeface="+mn-lt" pitchFamily="34" charset="-122"/>
                <a:cs typeface="+mn-lt" pitchFamily="34" charset="-120"/>
              </a:rPr>
              <a:t> den Käse kurz auf der Zunge schmelzen lassen. Auf Süße, Nussigkeit, Würze und Nachhall achten.</a:t>
            </a:r>
            <a:endParaRPr lang="en-US" sz="1050" dirty="0"/>
          </a:p>
        </p:txBody>
      </p:sp>
      <p:sp>
        <p:nvSpPr>
          <p:cNvPr id="16" name="Shape 14"/>
          <p:cNvSpPr/>
          <p:nvPr/>
        </p:nvSpPr>
        <p:spPr>
          <a:xfrm>
            <a:off x="521208" y="3410712"/>
            <a:ext cx="310896" cy="310896"/>
          </a:xfrm>
          <a:prstGeom prst="ellipse">
            <a:avLst/>
          </a:prstGeom>
          <a:solidFill>
            <a:schemeClr val="accent1"/>
          </a:solidFill>
          <a:ln/>
        </p:spPr>
      </p:sp>
      <p:sp>
        <p:nvSpPr>
          <p:cNvPr id="17" name="Text 15"/>
          <p:cNvSpPr/>
          <p:nvPr/>
        </p:nvSpPr>
        <p:spPr>
          <a:xfrm>
            <a:off x="521208" y="3410712"/>
            <a:ext cx="310896" cy="310896"/>
          </a:xfrm>
          <a:prstGeom prst="rect">
            <a:avLst/>
          </a:prstGeom>
          <a:noFill/>
          <a:ln/>
        </p:spPr>
        <p:txBody>
          <a:bodyPr wrap="square" lIns="0" tIns="0" rIns="0" bIns="0" rtlCol="0" anchor="ctr"/>
          <a:lstStyle/>
          <a:p>
            <a:pPr algn="ctr" indent="0" marL="0">
              <a:buNone/>
            </a:pPr>
            <a:r>
              <a:rPr lang="en-US" sz="1010" b="1" dirty="0">
                <a:solidFill>
                  <a:srgbClr val="FFFFFF"/>
                </a:solidFill>
                <a:latin typeface="+mj-lt" pitchFamily="34" charset="0"/>
                <a:ea typeface="+mj-lt" pitchFamily="34" charset="-122"/>
                <a:cs typeface="+mj-lt" pitchFamily="34" charset="-120"/>
              </a:rPr>
              <a:t>5</a:t>
            </a:r>
            <a:endParaRPr lang="en-US" sz="1010" dirty="0"/>
          </a:p>
        </p:txBody>
      </p:sp>
      <p:sp>
        <p:nvSpPr>
          <p:cNvPr id="18" name="Text 16"/>
          <p:cNvSpPr/>
          <p:nvPr/>
        </p:nvSpPr>
        <p:spPr>
          <a:xfrm>
            <a:off x="850392" y="3392424"/>
            <a:ext cx="6190488" cy="548640"/>
          </a:xfrm>
          <a:prstGeom prst="rect">
            <a:avLst/>
          </a:prstGeom>
          <a:noFill/>
          <a:ln/>
        </p:spPr>
        <p:txBody>
          <a:bodyPr wrap="square" lIns="0" tIns="0" rIns="0" bIns="0" rtlCol="0" anchor="t"/>
          <a:lstStyle/>
          <a:p>
            <a:pPr indent="0" marL="0">
              <a:lnSpc>
                <a:spcPts val="1280"/>
              </a:lnSpc>
              <a:buNone/>
            </a:pPr>
            <a:r>
              <a:rPr lang="en-US" sz="1050" b="1" dirty="0">
                <a:solidFill>
                  <a:srgbClr val="3A3A3A"/>
                </a:solidFill>
                <a:latin typeface="+mn-lt" pitchFamily="34" charset="0"/>
                <a:ea typeface="+mn-lt" pitchFamily="34" charset="-122"/>
                <a:cs typeface="+mn-lt" pitchFamily="34" charset="-120"/>
              </a:rPr>
              <a:t>Neutralisieren:</a:t>
            </a:r>
            <a:pPr indent="0" marL="0">
              <a:lnSpc>
                <a:spcPts val="1280"/>
              </a:lnSpc>
              <a:buNone/>
            </a:pPr>
            <a:r>
              <a:rPr lang="en-US" sz="1050" dirty="0">
                <a:solidFill>
                  <a:srgbClr val="3A3A3A"/>
                </a:solidFill>
                <a:latin typeface="+mn-lt" pitchFamily="34" charset="0"/>
                <a:ea typeface="+mn-lt" pitchFamily="34" charset="-122"/>
                <a:cs typeface="+mn-lt" pitchFamily="34" charset="-120"/>
              </a:rPr>
              <a:t> zwischen den Stufen stilles Wasser und ein Bissen neutrales Brot.</a:t>
            </a:r>
            <a:endParaRPr lang="en-US" sz="1050" dirty="0"/>
          </a:p>
        </p:txBody>
      </p:sp>
      <p:graphicFrame>
        <p:nvGraphicFramePr>
          <p:cNvPr id="3" name="Table 0"/>
          <p:cNvGraphicFramePr>
            <a:graphicFrameLocks noGrp="1"/>
          </p:cNvGraphicFramePr>
          <p:nvPr>
            <p:extLst>
              <p:ext uri="{D42A27DB-BD31-4B8C-83A1-F6EECF244321}">
                <p14:modId xmlns:p14="http://schemas.microsoft.com/office/powerpoint/2010/main" val="1579011935"/>
              </p:ext>
            </p:extLst>
          </p:nvPr>
        </p:nvGraphicFramePr>
        <p:xfrm>
          <a:off x="521208" y="4096512"/>
          <a:ext cx="6519672" cy="914400"/>
        </p:xfrm>
        <a:graphic>
          <a:graphicData uri="http://schemas.openxmlformats.org/drawingml/2006/table">
            <a:tbl>
              <a:tblPr/>
              <a:tblGrid>
                <a:gridCol w="1335024"/>
                <a:gridCol w="1298448"/>
                <a:gridCol w="1298448"/>
                <a:gridCol w="1298448"/>
                <a:gridCol w="1298448"/>
              </a:tblGrid>
              <a:tr h="393192">
                <a:tc>
                  <a:txBody>
                    <a:bodyPr/>
                    <a:lstStyle/>
                    <a:p>
                      <a:pPr indent="0" marL="0">
                        <a:buNone/>
                      </a:pPr>
                      <a:r>
                        <a:rPr lang="en-US" sz="950" b="1" dirty="0">
                          <a:solidFill>
                            <a:srgbClr val="3A3A3A"/>
                          </a:solidFill>
                          <a:latin typeface="+mn-lt" pitchFamily="34" charset="0"/>
                          <a:ea typeface="+mn-lt" pitchFamily="34" charset="-122"/>
                          <a:cs typeface="+mn-lt" pitchFamily="34" charset="-120"/>
                        </a:rPr>
                        <a:t>Merkmal</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solidFill>
                      <a:srgbClr val="F4F2EE"/>
                    </a:solidFill>
                  </a:tcPr>
                </a:tc>
                <a:tc>
                  <a:txBody>
                    <a:bodyPr/>
                    <a:lstStyle/>
                    <a:p>
                      <a:pPr indent="0" marL="0">
                        <a:buNone/>
                      </a:pPr>
                      <a:r>
                        <a:rPr lang="en-US" sz="950" b="1" dirty="0">
                          <a:solidFill>
                            <a:srgbClr val="3A3A3A"/>
                          </a:solidFill>
                          <a:latin typeface="+mn-lt" pitchFamily="34" charset="0"/>
                          <a:ea typeface="+mn-lt" pitchFamily="34" charset="-122"/>
                          <a:cs typeface="+mn-lt" pitchFamily="34" charset="-120"/>
                        </a:rPr>
                        <a:t>1 · 4 M</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solidFill>
                      <a:srgbClr val="F4F2EE"/>
                    </a:solidFill>
                  </a:tcPr>
                </a:tc>
                <a:tc>
                  <a:txBody>
                    <a:bodyPr/>
                    <a:lstStyle/>
                    <a:p>
                      <a:pPr indent="0" marL="0">
                        <a:buNone/>
                      </a:pPr>
                      <a:r>
                        <a:rPr lang="en-US" sz="950" b="1" dirty="0">
                          <a:solidFill>
                            <a:srgbClr val="3A3A3A"/>
                          </a:solidFill>
                          <a:latin typeface="+mn-lt" pitchFamily="34" charset="0"/>
                          <a:ea typeface="+mn-lt" pitchFamily="34" charset="-122"/>
                          <a:cs typeface="+mn-lt" pitchFamily="34" charset="-120"/>
                        </a:rPr>
                        <a:t>2 · 6–9 M</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solidFill>
                      <a:srgbClr val="F4F2EE"/>
                    </a:solidFill>
                  </a:tcPr>
                </a:tc>
                <a:tc>
                  <a:txBody>
                    <a:bodyPr/>
                    <a:lstStyle/>
                    <a:p>
                      <a:pPr indent="0" marL="0">
                        <a:buNone/>
                      </a:pPr>
                      <a:r>
                        <a:rPr lang="en-US" sz="950" b="1" dirty="0">
                          <a:solidFill>
                            <a:srgbClr val="3A3A3A"/>
                          </a:solidFill>
                          <a:latin typeface="+mn-lt" pitchFamily="34" charset="0"/>
                          <a:ea typeface="+mn-lt" pitchFamily="34" charset="-122"/>
                          <a:cs typeface="+mn-lt" pitchFamily="34" charset="-120"/>
                        </a:rPr>
                        <a:t>3 · 20–22 M</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solidFill>
                      <a:srgbClr val="F4F2EE"/>
                    </a:solidFill>
                  </a:tcPr>
                </a:tc>
                <a:tc>
                  <a:txBody>
                    <a:bodyPr/>
                    <a:lstStyle/>
                    <a:p>
                      <a:pPr indent="0" marL="0">
                        <a:buNone/>
                      </a:pPr>
                      <a:r>
                        <a:rPr lang="en-US" sz="950" b="1" dirty="0">
                          <a:solidFill>
                            <a:srgbClr val="3A3A3A"/>
                          </a:solidFill>
                          <a:latin typeface="+mn-lt" pitchFamily="34" charset="0"/>
                          <a:ea typeface="+mn-lt" pitchFamily="34" charset="-122"/>
                          <a:cs typeface="+mn-lt" pitchFamily="34" charset="-120"/>
                        </a:rPr>
                        <a:t>4 · 30+ M</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solidFill>
                      <a:srgbClr val="F4F2EE"/>
                    </a:solidFill>
                  </a:tcPr>
                </a:tc>
              </a:tr>
              <a:tr h="393192">
                <a:tc>
                  <a:txBody>
                    <a:bodyPr/>
                    <a:lstStyle/>
                    <a:p>
                      <a:pPr indent="0" marL="0">
                        <a:buNone/>
                      </a:pPr>
                      <a:r>
                        <a:rPr lang="en-US" sz="950" b="1" dirty="0">
                          <a:solidFill>
                            <a:srgbClr val="3A3A3A"/>
                          </a:solidFill>
                          <a:latin typeface="+mn-lt" pitchFamily="34" charset="0"/>
                          <a:ea typeface="+mn-lt" pitchFamily="34" charset="-122"/>
                          <a:cs typeface="+mn-lt" pitchFamily="34" charset="-120"/>
                        </a:rPr>
                        <a:t>Teig</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r>
                        <a:rPr lang="en-US" sz="950" i="1" dirty="0">
                          <a:solidFill>
                            <a:srgbClr val="6E6E6E"/>
                          </a:solidFill>
                          <a:latin typeface="+mn-lt" pitchFamily="34" charset="0"/>
                          <a:ea typeface="+mn-lt" pitchFamily="34" charset="-122"/>
                          <a:cs typeface="+mn-lt" pitchFamily="34" charset="-120"/>
                        </a:rPr>
                        <a:t>elastisch?</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r>
                        <a:rPr lang="en-US" sz="950" i="1" dirty="0">
                          <a:solidFill>
                            <a:srgbClr val="6E6E6E"/>
                          </a:solidFill>
                          <a:latin typeface="+mn-lt" pitchFamily="34" charset="0"/>
                          <a:ea typeface="+mn-lt" pitchFamily="34" charset="-122"/>
                          <a:cs typeface="+mn-lt" pitchFamily="34" charset="-120"/>
                        </a:rPr>
                        <a:t>Kristalle?</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r>
              <a:tr h="393192">
                <a:tc>
                  <a:txBody>
                    <a:bodyPr/>
                    <a:lstStyle/>
                    <a:p>
                      <a:pPr indent="0" marL="0">
                        <a:buNone/>
                      </a:pPr>
                      <a:r>
                        <a:rPr lang="en-US" sz="950" b="1" dirty="0">
                          <a:solidFill>
                            <a:srgbClr val="3A3A3A"/>
                          </a:solidFill>
                          <a:latin typeface="+mn-lt" pitchFamily="34" charset="0"/>
                          <a:ea typeface="+mn-lt" pitchFamily="34" charset="-122"/>
                          <a:cs typeface="+mn-lt" pitchFamily="34" charset="-120"/>
                        </a:rPr>
                        <a:t>Duft</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r>
                        <a:rPr lang="en-US" sz="950" i="1" dirty="0">
                          <a:solidFill>
                            <a:srgbClr val="6E6E6E"/>
                          </a:solidFill>
                          <a:latin typeface="+mn-lt" pitchFamily="34" charset="0"/>
                          <a:ea typeface="+mn-lt" pitchFamily="34" charset="-122"/>
                          <a:cs typeface="+mn-lt" pitchFamily="34" charset="-120"/>
                        </a:rPr>
                        <a:t>Butter?</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r>
              <a:tr h="393192">
                <a:tc>
                  <a:txBody>
                    <a:bodyPr/>
                    <a:lstStyle/>
                    <a:p>
                      <a:pPr indent="0" marL="0">
                        <a:buNone/>
                      </a:pPr>
                      <a:r>
                        <a:rPr lang="en-US" sz="950" b="1" dirty="0">
                          <a:solidFill>
                            <a:srgbClr val="3A3A3A"/>
                          </a:solidFill>
                          <a:latin typeface="+mn-lt" pitchFamily="34" charset="0"/>
                          <a:ea typeface="+mn-lt" pitchFamily="34" charset="-122"/>
                          <a:cs typeface="+mn-lt" pitchFamily="34" charset="-120"/>
                        </a:rPr>
                        <a:t>Nussigkeit</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r>
                        <a:rPr lang="en-US" sz="950" i="1" dirty="0">
                          <a:solidFill>
                            <a:srgbClr val="6E6E6E"/>
                          </a:solidFill>
                          <a:latin typeface="+mn-lt" pitchFamily="34" charset="0"/>
                          <a:ea typeface="+mn-lt" pitchFamily="34" charset="-122"/>
                          <a:cs typeface="+mn-lt" pitchFamily="34" charset="-120"/>
                        </a:rPr>
                        <a:t>Haselnuss?</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r>
              <a:tr h="393192">
                <a:tc>
                  <a:txBody>
                    <a:bodyPr/>
                    <a:lstStyle/>
                    <a:p>
                      <a:pPr indent="0" marL="0">
                        <a:buNone/>
                      </a:pPr>
                      <a:r>
                        <a:rPr lang="en-US" sz="950" b="1" dirty="0">
                          <a:solidFill>
                            <a:srgbClr val="3A3A3A"/>
                          </a:solidFill>
                          <a:latin typeface="+mn-lt" pitchFamily="34" charset="0"/>
                          <a:ea typeface="+mn-lt" pitchFamily="34" charset="-122"/>
                          <a:cs typeface="+mn-lt" pitchFamily="34" charset="-120"/>
                        </a:rPr>
                        <a:t>Würze</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r>
                        <a:rPr lang="en-US" sz="950" i="1" dirty="0">
                          <a:solidFill>
                            <a:srgbClr val="6E6E6E"/>
                          </a:solidFill>
                          <a:latin typeface="+mn-lt" pitchFamily="34" charset="0"/>
                          <a:ea typeface="+mn-lt" pitchFamily="34" charset="-122"/>
                          <a:cs typeface="+mn-lt" pitchFamily="34" charset="-120"/>
                        </a:rPr>
                        <a:t>Bouillon?</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r>
              <a:tr h="393192">
                <a:tc>
                  <a:txBody>
                    <a:bodyPr/>
                    <a:lstStyle/>
                    <a:p>
                      <a:pPr indent="0" marL="0">
                        <a:buNone/>
                      </a:pPr>
                      <a:r>
                        <a:rPr lang="en-US" sz="950" b="1" dirty="0">
                          <a:solidFill>
                            <a:srgbClr val="3A3A3A"/>
                          </a:solidFill>
                          <a:latin typeface="+mn-lt" pitchFamily="34" charset="0"/>
                          <a:ea typeface="+mn-lt" pitchFamily="34" charset="-122"/>
                          <a:cs typeface="+mn-lt" pitchFamily="34" charset="-120"/>
                        </a:rPr>
                        <a:t>Nachhall</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r>
                        <a:rPr lang="en-US" sz="950" i="1" dirty="0">
                          <a:solidFill>
                            <a:srgbClr val="6E6E6E"/>
                          </a:solidFill>
                          <a:latin typeface="+mn-lt" pitchFamily="34" charset="0"/>
                          <a:ea typeface="+mn-lt" pitchFamily="34" charset="-122"/>
                          <a:cs typeface="+mn-lt" pitchFamily="34" charset="-120"/>
                        </a:rPr>
                        <a:t>wie lang?</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r>
              <a:tr h="393192">
                <a:tc>
                  <a:txBody>
                    <a:bodyPr/>
                    <a:lstStyle/>
                    <a:p>
                      <a:pPr indent="0" marL="0">
                        <a:buNone/>
                      </a:pPr>
                      <a:r>
                        <a:rPr lang="en-US" sz="950" b="1" dirty="0">
                          <a:solidFill>
                            <a:srgbClr val="3A3A3A"/>
                          </a:solidFill>
                          <a:latin typeface="+mn-lt" pitchFamily="34" charset="0"/>
                          <a:ea typeface="+mn-lt" pitchFamily="34" charset="-122"/>
                          <a:cs typeface="+mn-lt" pitchFamily="34" charset="-120"/>
                        </a:rPr>
                        <a:t>Wertung ★</a:t>
                      </a: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c>
                  <a:txBody>
                    <a:bodyPr/>
                    <a:lstStyle/>
                    <a:p>
                      <a:pPr indent="0" marL="0">
                        <a:buNone/>
                      </a:pPr>
                      <a:endParaRPr lang="en-US" sz="950" dirty="0">
                        <a:latin typeface="+mn-lt" charset="0"/>
                        <a:ea typeface="+mn-lt" charset="0"/>
                        <a:cs typeface="+mn-lt" charset="0"/>
                      </a:endParaRPr>
                    </a:p>
                  </a:txBody>
                  <a:tcPr marL="36576" marR="36576" marT="36576" marB="36576" anchor="ctr">
                    <a:lnL w="6350" cap="flat" cmpd="sng" algn="ctr">
                      <a:solidFill>
                        <a:srgbClr val="D8D8D4"/>
                      </a:solidFill>
                      <a:prstDash val="solid"/>
                      <a:round/>
                      <a:headEnd type="none" w="med" len="med"/>
                      <a:tailEnd type="none" w="med" len="med"/>
                    </a:lnL>
                    <a:lnR w="6350" cap="flat" cmpd="sng" algn="ctr">
                      <a:solidFill>
                        <a:srgbClr val="D8D8D4"/>
                      </a:solidFill>
                      <a:prstDash val="solid"/>
                      <a:round/>
                      <a:headEnd type="none" w="med" len="med"/>
                      <a:tailEnd type="none" w="med" len="med"/>
                    </a:lnR>
                    <a:lnT w="6350" cap="flat" cmpd="sng" algn="ctr">
                      <a:solidFill>
                        <a:srgbClr val="D8D8D4"/>
                      </a:solidFill>
                      <a:prstDash val="solid"/>
                      <a:round/>
                      <a:headEnd type="none" w="med" len="med"/>
                      <a:tailEnd type="none" w="med" len="med"/>
                    </a:lnT>
                    <a:lnB w="6350" cap="flat" cmpd="sng" algn="ctr">
                      <a:solidFill>
                        <a:srgbClr val="D8D8D4"/>
                      </a:solidFill>
                      <a:prstDash val="solid"/>
                      <a:round/>
                      <a:headEnd type="none" w="med" len="med"/>
                      <a:tailEnd type="none" w="med" len="med"/>
                    </a:lnB>
                  </a:tcPr>
                </a:tc>
              </a:tr>
            </a:tbl>
          </a:graphicData>
        </a:graphic>
      </p:graphicFrame>
      <p:sp>
        <p:nvSpPr>
          <p:cNvPr id="20" name="Shape 17"/>
          <p:cNvSpPr/>
          <p:nvPr/>
        </p:nvSpPr>
        <p:spPr>
          <a:xfrm>
            <a:off x="521208" y="7104888"/>
            <a:ext cx="6519672" cy="1188720"/>
          </a:xfrm>
          <a:prstGeom prst="roundRect">
            <a:avLst>
              <a:gd name="adj" fmla="val 3846"/>
            </a:avLst>
          </a:prstGeom>
          <a:solidFill>
            <a:srgbClr val="F4F2EE"/>
          </a:solidFill>
          <a:ln/>
        </p:spPr>
      </p:sp>
      <p:sp>
        <p:nvSpPr>
          <p:cNvPr id="21" name="Text 18"/>
          <p:cNvSpPr/>
          <p:nvPr/>
        </p:nvSpPr>
        <p:spPr>
          <a:xfrm>
            <a:off x="630936" y="7178040"/>
            <a:ext cx="6300216" cy="1033272"/>
          </a:xfrm>
          <a:prstGeom prst="rect">
            <a:avLst/>
          </a:prstGeom>
          <a:noFill/>
          <a:ln/>
        </p:spPr>
        <p:txBody>
          <a:bodyPr wrap="square" lIns="0" tIns="0" rIns="0" bIns="0" rtlCol="0" anchor="t"/>
          <a:lstStyle/>
          <a:p>
            <a:pPr indent="0" marL="0">
              <a:lnSpc>
                <a:spcPts val="1220"/>
              </a:lnSpc>
              <a:buNone/>
            </a:pPr>
            <a:r>
              <a:rPr lang="en-US" sz="970" b="1" dirty="0">
                <a:solidFill>
                  <a:srgbClr val="3A3A3A"/>
                </a:solidFill>
                <a:latin typeface="+mn-lt" pitchFamily="34" charset="0"/>
                <a:ea typeface="+mn-lt" pitchFamily="34" charset="-122"/>
                <a:cs typeface="+mn-lt" pitchFamily="34" charset="-120"/>
              </a:rPr>
              <a:t>Kristall-Suche: </a:t>
            </a:r>
            <a:pPr indent="0" marL="0">
              <a:lnSpc>
                <a:spcPts val="1220"/>
              </a:lnSpc>
              <a:buNone/>
            </a:pPr>
            <a:r>
              <a:rPr lang="en-US" sz="970" dirty="0">
                <a:solidFill>
                  <a:srgbClr val="3A3A3A"/>
                </a:solidFill>
                <a:latin typeface="+mn-lt" pitchFamily="34" charset="0"/>
                <a:ea typeface="+mn-lt" pitchFamily="34" charset="-122"/>
                <a:cs typeface="+mn-lt" pitchFamily="34" charset="-120"/>
              </a:rPr>
              <a:t>In Stufe 3 und 4 knistern manchmal feine weiße Pünktchen — Reifekristalle aus der Aminosäure Tyrosin. Kein Salz, kein Fehler: ein Qualitätszeichen langer Reifung.  ·  </a:t>
            </a:r>
            <a:pPr indent="0" marL="0">
              <a:lnSpc>
                <a:spcPts val="1220"/>
              </a:lnSpc>
              <a:buNone/>
            </a:pPr>
            <a:r>
              <a:rPr lang="en-US" sz="970" b="1" dirty="0">
                <a:solidFill>
                  <a:srgbClr val="3A3A3A"/>
                </a:solidFill>
                <a:latin typeface="+mn-lt" pitchFamily="34" charset="0"/>
                <a:ea typeface="+mn-lt" pitchFamily="34" charset="-122"/>
                <a:cs typeface="+mn-lt" pitchFamily="34" charset="-120"/>
              </a:rPr>
              <a:t>Rinde: </a:t>
            </a:r>
            <a:pPr indent="0" marL="0">
              <a:lnSpc>
                <a:spcPts val="1220"/>
              </a:lnSpc>
              <a:buNone/>
            </a:pPr>
            <a:r>
              <a:rPr lang="en-US" sz="970" dirty="0">
                <a:solidFill>
                  <a:srgbClr val="3A3A3A"/>
                </a:solidFill>
                <a:latin typeface="+mn-lt" pitchFamily="34" charset="0"/>
                <a:ea typeface="+mn-lt" pitchFamily="34" charset="-122"/>
                <a:cs typeface="+mn-lt" pitchFamily="34" charset="-120"/>
              </a:rPr>
              <a:t>gelebte Kellerarbeit — zum Mitessen empfehlen wir sie trotzdem nicht.  ·  </a:t>
            </a:r>
            <a:pPr indent="0" marL="0">
              <a:lnSpc>
                <a:spcPts val="1220"/>
              </a:lnSpc>
              <a:buNone/>
            </a:pPr>
            <a:r>
              <a:rPr lang="en-US" sz="970" b="1" dirty="0">
                <a:solidFill>
                  <a:srgbClr val="3A3A3A"/>
                </a:solidFill>
                <a:latin typeface="+mn-lt" pitchFamily="34" charset="0"/>
                <a:ea typeface="+mn-lt" pitchFamily="34" charset="-122"/>
                <a:cs typeface="+mn-lt" pitchFamily="34" charset="-120"/>
              </a:rPr>
              <a:t>Übrig? </a:t>
            </a:r>
            <a:pPr indent="0" marL="0">
              <a:lnSpc>
                <a:spcPts val="1220"/>
              </a:lnSpc>
              <a:buNone/>
            </a:pPr>
            <a:r>
              <a:rPr lang="en-US" sz="970" dirty="0">
                <a:solidFill>
                  <a:srgbClr val="3A3A3A"/>
                </a:solidFill>
                <a:latin typeface="+mn-lt" pitchFamily="34" charset="0"/>
                <a:ea typeface="+mn-lt" pitchFamily="34" charset="-122"/>
                <a:cs typeface="+mn-lt" pitchFamily="34" charset="-120"/>
              </a:rPr>
              <a:t>Einzeln in Käse- oder Wachspapier gewickelt hält jede Stufe im Kühlschrank noch Tage durch.</a:t>
            </a:r>
            <a:endParaRPr lang="en-US" sz="970" dirty="0"/>
          </a:p>
        </p:txBody>
      </p:sp>
      <p:sp>
        <p:nvSpPr>
          <p:cNvPr id="22" name="Shape 19"/>
          <p:cNvSpPr/>
          <p:nvPr/>
        </p:nvSpPr>
        <p:spPr>
          <a:xfrm>
            <a:off x="521208" y="8449056"/>
            <a:ext cx="6519672" cy="877824"/>
          </a:xfrm>
          <a:prstGeom prst="roundRect">
            <a:avLst>
              <a:gd name="adj" fmla="val 5208"/>
            </a:avLst>
          </a:prstGeom>
          <a:solidFill>
            <a:srgbClr val="F4F2EE"/>
          </a:solidFill>
          <a:ln/>
        </p:spPr>
      </p:sp>
      <p:sp>
        <p:nvSpPr>
          <p:cNvPr id="23" name="Text 20"/>
          <p:cNvSpPr/>
          <p:nvPr/>
        </p:nvSpPr>
        <p:spPr>
          <a:xfrm>
            <a:off x="630936" y="8522208"/>
            <a:ext cx="6300216" cy="722376"/>
          </a:xfrm>
          <a:prstGeom prst="rect">
            <a:avLst/>
          </a:prstGeom>
          <a:noFill/>
          <a:ln/>
        </p:spPr>
        <p:txBody>
          <a:bodyPr wrap="square" lIns="0" tIns="0" rIns="0" bIns="0" rtlCol="0" anchor="t"/>
          <a:lstStyle/>
          <a:p>
            <a:pPr indent="0" marL="0">
              <a:lnSpc>
                <a:spcPts val="1220"/>
              </a:lnSpc>
              <a:buNone/>
            </a:pPr>
            <a:r>
              <a:rPr lang="en-US" sz="970" b="1" dirty="0">
                <a:solidFill>
                  <a:srgbClr val="3A3A3A"/>
                </a:solidFill>
                <a:latin typeface="+mn-lt" pitchFamily="34" charset="0"/>
                <a:ea typeface="+mn-lt" pitchFamily="34" charset="-122"/>
                <a:cs typeface="+mn-lt" pitchFamily="34" charset="-120"/>
              </a:rPr>
              <a:t>Gut zu wissen: </a:t>
            </a:r>
            <a:pPr indent="0" marL="0">
              <a:lnSpc>
                <a:spcPts val="1220"/>
              </a:lnSpc>
              <a:buNone/>
            </a:pPr>
            <a:r>
              <a:rPr lang="en-US" sz="970" dirty="0">
                <a:solidFill>
                  <a:srgbClr val="3A3A3A"/>
                </a:solidFill>
                <a:latin typeface="+mn-lt" pitchFamily="34" charset="0"/>
                <a:ea typeface="+mn-lt" pitchFamily="34" charset="-122"/>
                <a:cs typeface="+mn-lt" pitchFamily="34" charset="-120"/>
              </a:rPr>
              <a:t>Alle vier Käse sind aus Rohmilch, bio-zertifiziert und von Natur aus laktosefrei (&lt; 0,1 g/100 g). Traditionell mit Kälberlab hergestellt (nicht vegetarisch). Schwangeren wird bei Rohmilchkäse generell Zurückhaltung empfohlen.</a:t>
            </a:r>
            <a:endParaRPr lang="en-US" sz="970" dirty="0"/>
          </a:p>
        </p:txBody>
      </p:sp>
      <p:sp>
        <p:nvSpPr>
          <p:cNvPr id="24" name="Shape 21"/>
          <p:cNvSpPr/>
          <p:nvPr/>
        </p:nvSpPr>
        <p:spPr>
          <a:xfrm>
            <a:off x="521208" y="9509760"/>
            <a:ext cx="6519672" cy="0"/>
          </a:xfrm>
          <a:prstGeom prst="line">
            <a:avLst/>
          </a:prstGeom>
          <a:noFill/>
          <a:ln w="9525">
            <a:solidFill>
              <a:srgbClr val="D8D8D4"/>
            </a:solidFill>
            <a:prstDash val="solid"/>
          </a:ln>
        </p:spPr>
      </p:sp>
      <p:sp>
        <p:nvSpPr>
          <p:cNvPr id="25" name="Text 22"/>
          <p:cNvSpPr/>
          <p:nvPr/>
        </p:nvSpPr>
        <p:spPr>
          <a:xfrm>
            <a:off x="521208" y="9610344"/>
            <a:ext cx="6519672" cy="932688"/>
          </a:xfrm>
          <a:prstGeom prst="rect">
            <a:avLst/>
          </a:prstGeom>
          <a:noFill/>
          <a:ln/>
        </p:spPr>
        <p:txBody>
          <a:bodyPr wrap="square" lIns="0" tIns="0" rIns="0" bIns="0" rtlCol="0" anchor="t"/>
          <a:lstStyle/>
          <a:p>
            <a:pPr indent="0" marL="0">
              <a:lnSpc>
                <a:spcPts val="1030"/>
              </a:lnSpc>
              <a:buNone/>
            </a:pPr>
            <a:r>
              <a:rPr lang="en-US" sz="810" b="1" dirty="0">
                <a:solidFill>
                  <a:srgbClr val="6E6E6E"/>
                </a:solidFill>
                <a:latin typeface="+mn-lt" pitchFamily="34" charset="0"/>
                <a:ea typeface="+mn-lt" pitchFamily="34" charset="-122"/>
                <a:cs typeface="+mn-lt" pitchFamily="34" charset="-120"/>
              </a:rPr>
              <a:t>Comté AOP</a:t>
            </a:r>
            <a:pPr indent="0" marL="0">
              <a:lnSpc>
                <a:spcPts val="1030"/>
              </a:lnSpc>
              <a:buNone/>
            </a:pPr>
            <a:r>
              <a:rPr lang="en-US" sz="810" dirty="0">
                <a:solidFill>
                  <a:srgbClr val="6E6E6E"/>
                </a:solidFill>
                <a:latin typeface="+mn-lt" pitchFamily="34" charset="0"/>
                <a:ea typeface="+mn-lt" pitchFamily="34" charset="-122"/>
                <a:cs typeface="+mn-lt" pitchFamily="34" charset="-120"/>
              </a:rPr>
              <a:t> — französischer Hartkäse, mit Rohmilch hergestellt, mind. 45 % Fett i. Tr. · Zutaten: MILCH*, Salz, Lab, Kulturen. *aus ökologischem Landbau · Allergen: Milch · Naturrinde, nicht zum Verzehr empfohlen · gekühlt lagern bei max. +7 °C · FR-BIO-01 (ECOCERT), EU-Bio-Logo · Großhandel: Gerald Bartke GmbH, Hengdorfer Str. 12, 91189 Rohr-Regelsbach · Verpackt durch: </a:t>
            </a:r>
            <a:pPr indent="0" marL="0">
              <a:lnSpc>
                <a:spcPts val="1030"/>
              </a:lnSpc>
              <a:buNone/>
            </a:pPr>
            <a:r>
              <a:rPr lang="en-US" sz="810" dirty="0">
                <a:solidFill>
                  <a:schemeClr val="accent1"/>
                </a:solidFill>
                <a:latin typeface="+mn-lt" pitchFamily="34" charset="0"/>
                <a:ea typeface="+mn-lt" pitchFamily="34" charset="-122"/>
                <a:cs typeface="+mn-lt" pitchFamily="34" charset="-120"/>
              </a:rPr>
              <a:t>[Name &amp; Anschrift Ihrer Abokiste]</a:t>
            </a:r>
            <a:pPr indent="0" marL="0">
              <a:lnSpc>
                <a:spcPts val="1030"/>
              </a:lnSpc>
              <a:buNone/>
            </a:pPr>
            <a:r>
              <a:rPr lang="en-US" sz="810" dirty="0">
                <a:solidFill>
                  <a:srgbClr val="6E6E6E"/>
                </a:solidFill>
                <a:latin typeface="+mn-lt" pitchFamily="34" charset="0"/>
                <a:ea typeface="+mn-lt" pitchFamily="34" charset="-122"/>
                <a:cs typeface="+mn-lt" pitchFamily="34" charset="-120"/>
              </a:rPr>
              <a:t> · Gewicht, Preis, Grundpreis und Verbrauchsdatum: siehe Etikett bzw. Vorderseite · Mehr zur Aktion: </a:t>
            </a:r>
            <a:pPr indent="0" marL="0">
              <a:lnSpc>
                <a:spcPts val="1030"/>
              </a:lnSpc>
              <a:buNone/>
            </a:pPr>
            <a:r>
              <a:rPr lang="en-US" sz="810" dirty="0">
                <a:solidFill>
                  <a:schemeClr val="accent1"/>
                </a:solidFill>
                <a:latin typeface="+mn-lt" pitchFamily="34" charset="0"/>
                <a:ea typeface="+mn-lt" pitchFamily="34" charset="-122"/>
                <a:cs typeface="+mn-lt" pitchFamily="34" charset="-120"/>
              </a:rPr>
              <a:t>[Ihre Website / Shop-Link]</a:t>
            </a:r>
            <a:endParaRPr lang="en-US" sz="81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84048"/>
            <a:ext cx="4206240" cy="182880"/>
          </a:xfrm>
          <a:prstGeom prst="rect">
            <a:avLst/>
          </a:prstGeom>
          <a:noFill/>
          <a:ln/>
        </p:spPr>
        <p:txBody>
          <a:bodyPr wrap="square" lIns="0" tIns="0" rIns="0" bIns="0" rtlCol="0" anchor="ctr"/>
          <a:lstStyle/>
          <a:p>
            <a:pPr indent="0" marL="0">
              <a:buNone/>
            </a:pPr>
            <a:r>
              <a:rPr lang="en-US" sz="800" b="1" spc="240" kern="0" dirty="0">
                <a:solidFill>
                  <a:schemeClr val="accent1"/>
                </a:solidFill>
                <a:latin typeface="+mn-lt" pitchFamily="34" charset="0"/>
                <a:ea typeface="+mn-lt" pitchFamily="34" charset="-122"/>
                <a:cs typeface="+mn-lt" pitchFamily="34" charset="-120"/>
              </a:rPr>
              <a:t>FRANKREICHS GROSSER ROHMILCHKÄSE</a:t>
            </a:r>
            <a:endParaRPr lang="en-US" sz="800" dirty="0"/>
          </a:p>
        </p:txBody>
      </p:sp>
      <p:sp>
        <p:nvSpPr>
          <p:cNvPr id="3" name="Text 1"/>
          <p:cNvSpPr/>
          <p:nvPr/>
        </p:nvSpPr>
        <p:spPr>
          <a:xfrm>
            <a:off x="502920" y="566928"/>
            <a:ext cx="4572000" cy="420624"/>
          </a:xfrm>
          <a:prstGeom prst="rect">
            <a:avLst/>
          </a:prstGeom>
          <a:noFill/>
          <a:ln/>
        </p:spPr>
        <p:txBody>
          <a:bodyPr wrap="square" lIns="0" tIns="0" rIns="0" bIns="0" rtlCol="0" anchor="ctr"/>
          <a:lstStyle/>
          <a:p>
            <a:pPr indent="0" marL="0">
              <a:buNone/>
            </a:pPr>
            <a:r>
              <a:rPr lang="en-US" sz="2600" b="1" dirty="0">
                <a:solidFill>
                  <a:srgbClr val="3A3A3A"/>
                </a:solidFill>
                <a:latin typeface="+mj-lt" pitchFamily="34" charset="0"/>
                <a:ea typeface="+mj-lt" pitchFamily="34" charset="-122"/>
                <a:cs typeface="+mj-lt" pitchFamily="34" charset="-120"/>
              </a:rPr>
              <a:t>Comté &amp; seine Affineure</a:t>
            </a:r>
            <a:endParaRPr lang="en-US" sz="2600" dirty="0"/>
          </a:p>
        </p:txBody>
      </p:sp>
      <p:sp>
        <p:nvSpPr>
          <p:cNvPr id="4" name="Text 2"/>
          <p:cNvSpPr/>
          <p:nvPr/>
        </p:nvSpPr>
        <p:spPr>
          <a:xfrm>
            <a:off x="502920" y="987552"/>
            <a:ext cx="4572000" cy="237744"/>
          </a:xfrm>
          <a:prstGeom prst="rect">
            <a:avLst/>
          </a:prstGeom>
          <a:noFill/>
          <a:ln/>
        </p:spPr>
        <p:txBody>
          <a:bodyPr wrap="square" lIns="0" tIns="0" rIns="0" bIns="0" rtlCol="0" anchor="ctr"/>
          <a:lstStyle/>
          <a:p>
            <a:pPr indent="0" marL="0">
              <a:buNone/>
            </a:pPr>
            <a:r>
              <a:rPr lang="en-US" sz="1200" i="1" dirty="0">
                <a:solidFill>
                  <a:schemeClr val="accent1"/>
                </a:solidFill>
                <a:latin typeface="+mj-lt" pitchFamily="34" charset="0"/>
                <a:ea typeface="+mj-lt" pitchFamily="34" charset="-122"/>
                <a:cs typeface="+mj-lt" pitchFamily="34" charset="-120"/>
              </a:rPr>
              <a:t>— wo aus Milch Charakter wird</a:t>
            </a:r>
            <a:endParaRPr lang="en-US" sz="1200" dirty="0"/>
          </a:p>
        </p:txBody>
      </p:sp>
      <p:sp>
        <p:nvSpPr>
          <p:cNvPr id="5" name="Shape 3"/>
          <p:cNvSpPr/>
          <p:nvPr/>
        </p:nvSpPr>
        <p:spPr>
          <a:xfrm>
            <a:off x="5623560" y="402336"/>
            <a:ext cx="1435608" cy="713232"/>
          </a:xfrm>
          <a:prstGeom prst="roundRect">
            <a:avLst>
              <a:gd name="adj" fmla="val 6410"/>
            </a:avLst>
          </a:prstGeom>
          <a:solidFill>
            <a:srgbClr val="FAFAF8"/>
          </a:solidFill>
          <a:ln w="12700">
            <a:solidFill>
              <a:srgbClr val="B9B9B4"/>
            </a:solidFill>
            <a:prstDash val="dash"/>
          </a:ln>
        </p:spPr>
      </p:sp>
      <p:sp>
        <p:nvSpPr>
          <p:cNvPr id="6" name="Text 4"/>
          <p:cNvSpPr/>
          <p:nvPr/>
        </p:nvSpPr>
        <p:spPr>
          <a:xfrm>
            <a:off x="5623560" y="402336"/>
            <a:ext cx="1435608" cy="713232"/>
          </a:xfrm>
          <a:prstGeom prst="rect">
            <a:avLst/>
          </a:prstGeom>
          <a:noFill/>
          <a:ln/>
        </p:spPr>
        <p:txBody>
          <a:bodyPr wrap="square" rtlCol="0" anchor="ctr"/>
          <a:lstStyle/>
          <a:p>
            <a:pPr algn="ctr" indent="0" marL="0">
              <a:lnSpc>
                <a:spcPts val="1100"/>
              </a:lnSpc>
              <a:buNone/>
            </a:pPr>
            <a:r>
              <a:rPr lang="en-US" sz="750" b="1" dirty="0">
                <a:solidFill>
                  <a:srgbClr val="6E6E6E"/>
                </a:solidFill>
                <a:latin typeface="+mn-lt" pitchFamily="34" charset="0"/>
                <a:ea typeface="+mn-lt" pitchFamily="34" charset="-122"/>
                <a:cs typeface="+mn-lt" pitchFamily="34" charset="-120"/>
              </a:rPr>
              <a:t>IHR LOGO</a:t>
            </a:r>
            <a:endParaRPr lang="en-US" sz="750" dirty="0"/>
          </a:p>
          <a:p>
            <a:pPr algn="ctr" indent="0" marL="0">
              <a:lnSpc>
                <a:spcPts val="1100"/>
              </a:lnSpc>
              <a:buNone/>
            </a:pPr>
            <a:r>
              <a:rPr lang="en-US" sz="750" dirty="0">
                <a:solidFill>
                  <a:srgbClr val="6E6E6E"/>
                </a:solidFill>
                <a:latin typeface="+mn-lt" pitchFamily="34" charset="0"/>
                <a:ea typeface="+mn-lt" pitchFamily="34" charset="-122"/>
                <a:cs typeface="+mn-lt" pitchFamily="34" charset="-120"/>
              </a:rPr>
              <a:t>hier einfügen</a:t>
            </a:r>
            <a:endParaRPr lang="en-US" sz="750" dirty="0"/>
          </a:p>
        </p:txBody>
      </p:sp>
      <p:pic>
        <p:nvPicPr>
          <p:cNvPr id="7" name="Image 0" descr="preencoded.png">    </p:cNvPr>
          <p:cNvPicPr>
            <a:picLocks noChangeAspect="1"/>
          </p:cNvPicPr>
          <p:nvPr/>
        </p:nvPicPr>
        <p:blipFill>
          <a:blip r:embed="rId1"/>
          <a:srcRect l="0" r="0" t="0" b="0"/>
          <a:stretch/>
        </p:blipFill>
        <p:spPr>
          <a:xfrm>
            <a:off x="502920" y="1335024"/>
            <a:ext cx="6556248" cy="1417320"/>
          </a:xfrm>
          <a:prstGeom prst="rect">
            <a:avLst/>
          </a:prstGeom>
        </p:spPr>
      </p:pic>
      <p:sp>
        <p:nvSpPr>
          <p:cNvPr id="8" name="Text 5"/>
          <p:cNvSpPr/>
          <p:nvPr/>
        </p:nvSpPr>
        <p:spPr>
          <a:xfrm>
            <a:off x="502920" y="2770632"/>
            <a:ext cx="6556248" cy="164592"/>
          </a:xfrm>
          <a:prstGeom prst="rect">
            <a:avLst/>
          </a:prstGeom>
          <a:noFill/>
          <a:ln/>
        </p:spPr>
        <p:txBody>
          <a:bodyPr wrap="square" lIns="0" tIns="0" rIns="0" bIns="0" rtlCol="0" anchor="ctr"/>
          <a:lstStyle/>
          <a:p>
            <a:pPr indent="0" marL="0">
              <a:buNone/>
            </a:pPr>
            <a:r>
              <a:rPr lang="en-US" sz="700" i="1" dirty="0">
                <a:solidFill>
                  <a:srgbClr val="6E6E6E"/>
                </a:solidFill>
                <a:latin typeface="+mn-lt" pitchFamily="34" charset="0"/>
                <a:ea typeface="+mn-lt" pitchFamily="34" charset="-122"/>
                <a:cs typeface="+mn-lt" pitchFamily="34" charset="-120"/>
              </a:rPr>
              <a:t>Die „unterirdische Kathedrale“: Reifekeller im Fort Saint-Antoine auf 1.100 Metern Höhe</a:t>
            </a:r>
            <a:endParaRPr lang="en-US" sz="700" dirty="0"/>
          </a:p>
        </p:txBody>
      </p:sp>
      <p:sp>
        <p:nvSpPr>
          <p:cNvPr id="9" name="Text 6"/>
          <p:cNvSpPr/>
          <p:nvPr/>
        </p:nvSpPr>
        <p:spPr>
          <a:xfrm>
            <a:off x="502920" y="3017520"/>
            <a:ext cx="6556248" cy="256032"/>
          </a:xfrm>
          <a:prstGeom prst="rect">
            <a:avLst/>
          </a:prstGeom>
          <a:noFill/>
          <a:ln/>
        </p:spPr>
        <p:txBody>
          <a:bodyPr wrap="square" lIns="0" tIns="0" rIns="0" bIns="0" rtlCol="0" anchor="ctr"/>
          <a:lstStyle/>
          <a:p>
            <a:pPr indent="0" marL="0">
              <a:buNone/>
            </a:pPr>
            <a:r>
              <a:rPr lang="en-US" sz="1400" b="1" dirty="0">
                <a:solidFill>
                  <a:srgbClr val="3A3A3A"/>
                </a:solidFill>
                <a:latin typeface="+mj-lt" pitchFamily="34" charset="0"/>
                <a:ea typeface="+mj-lt" pitchFamily="34" charset="-122"/>
                <a:cs typeface="+mj-lt" pitchFamily="34" charset="-120"/>
              </a:rPr>
              <a:t>Ein Käse, den viele gemeinsam machen</a:t>
            </a:r>
            <a:endParaRPr lang="en-US" sz="1400" dirty="0"/>
          </a:p>
        </p:txBody>
      </p:sp>
      <p:sp>
        <p:nvSpPr>
          <p:cNvPr id="10" name="Text 7"/>
          <p:cNvSpPr/>
          <p:nvPr/>
        </p:nvSpPr>
        <p:spPr>
          <a:xfrm>
            <a:off x="502920" y="3310128"/>
            <a:ext cx="3154680" cy="1051560"/>
          </a:xfrm>
          <a:prstGeom prst="rect">
            <a:avLst/>
          </a:prstGeom>
          <a:noFill/>
          <a:ln/>
        </p:spPr>
        <p:txBody>
          <a:bodyPr wrap="square" lIns="0" tIns="0" rIns="0" bIns="0" rtlCol="0" anchor="t"/>
          <a:lstStyle/>
          <a:p>
            <a:pPr indent="0" marL="0">
              <a:lnSpc>
                <a:spcPts val="1100"/>
              </a:lnSpc>
              <a:buNone/>
            </a:pPr>
            <a:r>
              <a:rPr lang="en-US" sz="840" dirty="0">
                <a:solidFill>
                  <a:srgbClr val="3A3A3A"/>
                </a:solidFill>
                <a:latin typeface="+mn-lt" pitchFamily="34" charset="0"/>
                <a:ea typeface="+mn-lt" pitchFamily="34" charset="-122"/>
                <a:cs typeface="+mn-lt" pitchFamily="34" charset="-120"/>
              </a:rPr>
              <a:t>Comté ist kein Käse eines einzelnen Hofes — er war es nie. Für einen Laib von rund 40 Kilogramm braucht es etwa 400 Liter Rohmilch, mehr als ein Hof damals liefern konnte. Deshalb schlossen sich die Bauern des Jura schon im Mittelalter zusammen: Urkundlich seit 1264 bringen sie ihre Milch in gemeinsame Dorfkäsereien, die </a:t>
            </a:r>
            <a:pPr indent="0" marL="0">
              <a:lnSpc>
                <a:spcPts val="1100"/>
              </a:lnSpc>
              <a:buNone/>
            </a:pPr>
            <a:r>
              <a:rPr lang="en-US" sz="840" b="1" dirty="0">
                <a:solidFill>
                  <a:srgbClr val="3A3A3A"/>
                </a:solidFill>
                <a:latin typeface="+mn-lt" pitchFamily="34" charset="0"/>
                <a:ea typeface="+mn-lt" pitchFamily="34" charset="-122"/>
                <a:cs typeface="+mn-lt" pitchFamily="34" charset="-120"/>
              </a:rPr>
              <a:t>„Fruitières“</a:t>
            </a:r>
            <a:pPr indent="0" marL="0">
              <a:lnSpc>
                <a:spcPts val="1100"/>
              </a:lnSpc>
              <a:buNone/>
            </a:pPr>
            <a:r>
              <a:rPr lang="en-US" sz="840" dirty="0">
                <a:solidFill>
                  <a:srgbClr val="3A3A3A"/>
                </a:solidFill>
                <a:latin typeface="+mn-lt" pitchFamily="34" charset="0"/>
                <a:ea typeface="+mn-lt" pitchFamily="34" charset="-122"/>
                <a:cs typeface="+mn-lt" pitchFamily="34" charset="-120"/>
              </a:rPr>
              <a:t>. Die Milch stammt von Montbéliarde- und französischen Simmental-Kühen; Silage ist verboten, jeder Kuh steht mindestens ein Hektar Grünland zu.</a:t>
            </a:r>
            <a:endParaRPr lang="en-US" sz="840" dirty="0"/>
          </a:p>
        </p:txBody>
      </p:sp>
      <p:sp>
        <p:nvSpPr>
          <p:cNvPr id="11" name="Text 8"/>
          <p:cNvSpPr/>
          <p:nvPr/>
        </p:nvSpPr>
        <p:spPr>
          <a:xfrm>
            <a:off x="3904488" y="3310128"/>
            <a:ext cx="3154680" cy="1051560"/>
          </a:xfrm>
          <a:prstGeom prst="rect">
            <a:avLst/>
          </a:prstGeom>
          <a:noFill/>
          <a:ln/>
        </p:spPr>
        <p:txBody>
          <a:bodyPr wrap="square" lIns="0" tIns="0" rIns="0" bIns="0" rtlCol="0" anchor="t"/>
          <a:lstStyle/>
          <a:p>
            <a:pPr indent="0" marL="0">
              <a:lnSpc>
                <a:spcPts val="1100"/>
              </a:lnSpc>
              <a:buNone/>
            </a:pPr>
            <a:r>
              <a:rPr lang="en-US" sz="840" dirty="0">
                <a:solidFill>
                  <a:srgbClr val="3A3A3A"/>
                </a:solidFill>
                <a:latin typeface="+mn-lt" pitchFamily="34" charset="0"/>
                <a:ea typeface="+mn-lt" pitchFamily="34" charset="-122"/>
                <a:cs typeface="+mn-lt" pitchFamily="34" charset="-120"/>
              </a:rPr>
              <a:t>Mit der Herstellung ist ein Comté aber erst halb fertig. Die jungen Laibe wandern zu </a:t>
            </a:r>
            <a:pPr indent="0" marL="0">
              <a:lnSpc>
                <a:spcPts val="1100"/>
              </a:lnSpc>
              <a:buNone/>
            </a:pPr>
            <a:r>
              <a:rPr lang="en-US" sz="840" b="1" dirty="0">
                <a:solidFill>
                  <a:srgbClr val="3A3A3A"/>
                </a:solidFill>
                <a:latin typeface="+mn-lt" pitchFamily="34" charset="0"/>
                <a:ea typeface="+mn-lt" pitchFamily="34" charset="-122"/>
                <a:cs typeface="+mn-lt" pitchFamily="34" charset="-120"/>
              </a:rPr>
              <a:t>Affineuren</a:t>
            </a:r>
            <a:pPr indent="0" marL="0">
              <a:lnSpc>
                <a:spcPts val="1100"/>
              </a:lnSpc>
              <a:buNone/>
            </a:pPr>
            <a:r>
              <a:rPr lang="en-US" sz="840" dirty="0">
                <a:solidFill>
                  <a:srgbClr val="3A3A3A"/>
                </a:solidFill>
                <a:latin typeface="+mn-lt" pitchFamily="34" charset="0"/>
                <a:ea typeface="+mn-lt" pitchFamily="34" charset="-122"/>
                <a:cs typeface="+mn-lt" pitchFamily="34" charset="-120"/>
              </a:rPr>
              <a:t> — Reifemeistern, die sie über Monate oder Jahre pflegen: wenden, mit Salzlake bürsten, beklopfen, prüfen. Kühle, Feuchtigkeit und Geduld verwandeln den milden Jungkäse in einen Charakterkopf. Seit 1958 ist Comté als Appellation d’Origine geschützt: Ab 14 von 20 Punkten trägt ein Laib die grüne Banderole.</a:t>
            </a:r>
            <a:endParaRPr lang="en-US" sz="840" dirty="0"/>
          </a:p>
        </p:txBody>
      </p:sp>
      <p:sp>
        <p:nvSpPr>
          <p:cNvPr id="12" name="Shape 9"/>
          <p:cNvSpPr/>
          <p:nvPr/>
        </p:nvSpPr>
        <p:spPr>
          <a:xfrm>
            <a:off x="539496" y="4443984"/>
            <a:ext cx="1565910" cy="566928"/>
          </a:xfrm>
          <a:prstGeom prst="roundRect">
            <a:avLst>
              <a:gd name="adj" fmla="val 6452"/>
            </a:avLst>
          </a:prstGeom>
          <a:solidFill>
            <a:srgbClr val="EFECE6"/>
          </a:solidFill>
          <a:ln/>
        </p:spPr>
      </p:sp>
      <p:sp>
        <p:nvSpPr>
          <p:cNvPr id="13" name="Text 10"/>
          <p:cNvSpPr/>
          <p:nvPr/>
        </p:nvSpPr>
        <p:spPr>
          <a:xfrm>
            <a:off x="539496" y="4498848"/>
            <a:ext cx="1565910" cy="256032"/>
          </a:xfrm>
          <a:prstGeom prst="rect">
            <a:avLst/>
          </a:prstGeom>
          <a:noFill/>
          <a:ln/>
        </p:spPr>
        <p:txBody>
          <a:bodyPr wrap="square" lIns="0" tIns="0" rIns="0" bIns="0" rtlCol="0" anchor="ctr"/>
          <a:lstStyle/>
          <a:p>
            <a:pPr algn="ctr" indent="0" marL="0">
              <a:buNone/>
            </a:pPr>
            <a:r>
              <a:rPr lang="en-US" sz="1500" b="1" dirty="0">
                <a:solidFill>
                  <a:schemeClr val="accent1"/>
                </a:solidFill>
                <a:latin typeface="+mj-lt" pitchFamily="34" charset="0"/>
                <a:ea typeface="+mj-lt" pitchFamily="34" charset="-122"/>
                <a:cs typeface="+mj-lt" pitchFamily="34" charset="-120"/>
              </a:rPr>
              <a:t>2.400</a:t>
            </a:r>
            <a:endParaRPr lang="en-US" sz="1500" dirty="0"/>
          </a:p>
        </p:txBody>
      </p:sp>
      <p:sp>
        <p:nvSpPr>
          <p:cNvPr id="14" name="Text 11"/>
          <p:cNvSpPr/>
          <p:nvPr/>
        </p:nvSpPr>
        <p:spPr>
          <a:xfrm>
            <a:off x="539496" y="4736592"/>
            <a:ext cx="1565910" cy="219456"/>
          </a:xfrm>
          <a:prstGeom prst="rect">
            <a:avLst/>
          </a:prstGeom>
          <a:noFill/>
          <a:ln/>
        </p:spPr>
        <p:txBody>
          <a:bodyPr wrap="square" lIns="0" tIns="0" rIns="0" bIns="0" rtlCol="0" anchor="ctr"/>
          <a:lstStyle/>
          <a:p>
            <a:pPr algn="ctr" indent="0" marL="0">
              <a:buNone/>
            </a:pPr>
            <a:r>
              <a:rPr lang="en-US" sz="740" dirty="0">
                <a:solidFill>
                  <a:srgbClr val="6E6E6E"/>
                </a:solidFill>
                <a:latin typeface="+mn-lt" pitchFamily="34" charset="0"/>
                <a:ea typeface="+mn-lt" pitchFamily="34" charset="-122"/>
                <a:cs typeface="+mn-lt" pitchFamily="34" charset="-120"/>
              </a:rPr>
              <a:t>Milchviehbetriebe</a:t>
            </a:r>
            <a:endParaRPr lang="en-US" sz="740" dirty="0"/>
          </a:p>
        </p:txBody>
      </p:sp>
      <p:sp>
        <p:nvSpPr>
          <p:cNvPr id="15" name="Shape 12"/>
          <p:cNvSpPr/>
          <p:nvPr/>
        </p:nvSpPr>
        <p:spPr>
          <a:xfrm>
            <a:off x="2178558" y="4443984"/>
            <a:ext cx="1565910" cy="566928"/>
          </a:xfrm>
          <a:prstGeom prst="roundRect">
            <a:avLst>
              <a:gd name="adj" fmla="val 6452"/>
            </a:avLst>
          </a:prstGeom>
          <a:solidFill>
            <a:srgbClr val="EFECE6"/>
          </a:solidFill>
          <a:ln/>
        </p:spPr>
      </p:sp>
      <p:sp>
        <p:nvSpPr>
          <p:cNvPr id="16" name="Text 13"/>
          <p:cNvSpPr/>
          <p:nvPr/>
        </p:nvSpPr>
        <p:spPr>
          <a:xfrm>
            <a:off x="2178558" y="4498848"/>
            <a:ext cx="1565910" cy="256032"/>
          </a:xfrm>
          <a:prstGeom prst="rect">
            <a:avLst/>
          </a:prstGeom>
          <a:noFill/>
          <a:ln/>
        </p:spPr>
        <p:txBody>
          <a:bodyPr wrap="square" lIns="0" tIns="0" rIns="0" bIns="0" rtlCol="0" anchor="ctr"/>
          <a:lstStyle/>
          <a:p>
            <a:pPr algn="ctr" indent="0" marL="0">
              <a:buNone/>
            </a:pPr>
            <a:r>
              <a:rPr lang="en-US" sz="1500" b="1" dirty="0">
                <a:solidFill>
                  <a:schemeClr val="accent1"/>
                </a:solidFill>
                <a:latin typeface="+mj-lt" pitchFamily="34" charset="0"/>
                <a:ea typeface="+mj-lt" pitchFamily="34" charset="-122"/>
                <a:cs typeface="+mj-lt" pitchFamily="34" charset="-120"/>
              </a:rPr>
              <a:t>140</a:t>
            </a:r>
            <a:endParaRPr lang="en-US" sz="1500" dirty="0"/>
          </a:p>
        </p:txBody>
      </p:sp>
      <p:sp>
        <p:nvSpPr>
          <p:cNvPr id="17" name="Text 14"/>
          <p:cNvSpPr/>
          <p:nvPr/>
        </p:nvSpPr>
        <p:spPr>
          <a:xfrm>
            <a:off x="2178558" y="4736592"/>
            <a:ext cx="1565910" cy="219456"/>
          </a:xfrm>
          <a:prstGeom prst="rect">
            <a:avLst/>
          </a:prstGeom>
          <a:noFill/>
          <a:ln/>
        </p:spPr>
        <p:txBody>
          <a:bodyPr wrap="square" lIns="0" tIns="0" rIns="0" bIns="0" rtlCol="0" anchor="ctr"/>
          <a:lstStyle/>
          <a:p>
            <a:pPr algn="ctr" indent="0" marL="0">
              <a:buNone/>
            </a:pPr>
            <a:r>
              <a:rPr lang="en-US" sz="740" dirty="0">
                <a:solidFill>
                  <a:srgbClr val="6E6E6E"/>
                </a:solidFill>
                <a:latin typeface="+mn-lt" pitchFamily="34" charset="0"/>
                <a:ea typeface="+mn-lt" pitchFamily="34" charset="-122"/>
                <a:cs typeface="+mn-lt" pitchFamily="34" charset="-120"/>
              </a:rPr>
              <a:t>Fruitières</a:t>
            </a:r>
            <a:endParaRPr lang="en-US" sz="740" dirty="0"/>
          </a:p>
        </p:txBody>
      </p:sp>
      <p:sp>
        <p:nvSpPr>
          <p:cNvPr id="18" name="Shape 15"/>
          <p:cNvSpPr/>
          <p:nvPr/>
        </p:nvSpPr>
        <p:spPr>
          <a:xfrm>
            <a:off x="3817620" y="4443984"/>
            <a:ext cx="1565910" cy="566928"/>
          </a:xfrm>
          <a:prstGeom prst="roundRect">
            <a:avLst>
              <a:gd name="adj" fmla="val 6452"/>
            </a:avLst>
          </a:prstGeom>
          <a:solidFill>
            <a:srgbClr val="EFECE6"/>
          </a:solidFill>
          <a:ln/>
        </p:spPr>
      </p:sp>
      <p:sp>
        <p:nvSpPr>
          <p:cNvPr id="19" name="Text 16"/>
          <p:cNvSpPr/>
          <p:nvPr/>
        </p:nvSpPr>
        <p:spPr>
          <a:xfrm>
            <a:off x="3817620" y="4498848"/>
            <a:ext cx="1565910" cy="256032"/>
          </a:xfrm>
          <a:prstGeom prst="rect">
            <a:avLst/>
          </a:prstGeom>
          <a:noFill/>
          <a:ln/>
        </p:spPr>
        <p:txBody>
          <a:bodyPr wrap="square" lIns="0" tIns="0" rIns="0" bIns="0" rtlCol="0" anchor="ctr"/>
          <a:lstStyle/>
          <a:p>
            <a:pPr algn="ctr" indent="0" marL="0">
              <a:buNone/>
            </a:pPr>
            <a:r>
              <a:rPr lang="en-US" sz="1500" b="1" dirty="0">
                <a:solidFill>
                  <a:schemeClr val="accent1"/>
                </a:solidFill>
                <a:latin typeface="+mj-lt" pitchFamily="34" charset="0"/>
                <a:ea typeface="+mj-lt" pitchFamily="34" charset="-122"/>
                <a:cs typeface="+mj-lt" pitchFamily="34" charset="-120"/>
              </a:rPr>
              <a:t>14</a:t>
            </a:r>
            <a:endParaRPr lang="en-US" sz="1500" dirty="0"/>
          </a:p>
        </p:txBody>
      </p:sp>
      <p:sp>
        <p:nvSpPr>
          <p:cNvPr id="20" name="Text 17"/>
          <p:cNvSpPr/>
          <p:nvPr/>
        </p:nvSpPr>
        <p:spPr>
          <a:xfrm>
            <a:off x="3817620" y="4736592"/>
            <a:ext cx="1565910" cy="219456"/>
          </a:xfrm>
          <a:prstGeom prst="rect">
            <a:avLst/>
          </a:prstGeom>
          <a:noFill/>
          <a:ln/>
        </p:spPr>
        <p:txBody>
          <a:bodyPr wrap="square" lIns="0" tIns="0" rIns="0" bIns="0" rtlCol="0" anchor="ctr"/>
          <a:lstStyle/>
          <a:p>
            <a:pPr algn="ctr" indent="0" marL="0">
              <a:buNone/>
            </a:pPr>
            <a:r>
              <a:rPr lang="en-US" sz="740" dirty="0">
                <a:solidFill>
                  <a:srgbClr val="6E6E6E"/>
                </a:solidFill>
                <a:latin typeface="+mn-lt" pitchFamily="34" charset="0"/>
                <a:ea typeface="+mn-lt" pitchFamily="34" charset="-122"/>
                <a:cs typeface="+mn-lt" pitchFamily="34" charset="-120"/>
              </a:rPr>
              <a:t>Affineurhäuser</a:t>
            </a:r>
            <a:endParaRPr lang="en-US" sz="740" dirty="0"/>
          </a:p>
        </p:txBody>
      </p:sp>
      <p:sp>
        <p:nvSpPr>
          <p:cNvPr id="21" name="Shape 18"/>
          <p:cNvSpPr/>
          <p:nvPr/>
        </p:nvSpPr>
        <p:spPr>
          <a:xfrm>
            <a:off x="5456682" y="4443984"/>
            <a:ext cx="1565910" cy="566928"/>
          </a:xfrm>
          <a:prstGeom prst="roundRect">
            <a:avLst>
              <a:gd name="adj" fmla="val 6452"/>
            </a:avLst>
          </a:prstGeom>
          <a:solidFill>
            <a:srgbClr val="EFECE6"/>
          </a:solidFill>
          <a:ln/>
        </p:spPr>
      </p:sp>
      <p:sp>
        <p:nvSpPr>
          <p:cNvPr id="22" name="Text 19"/>
          <p:cNvSpPr/>
          <p:nvPr/>
        </p:nvSpPr>
        <p:spPr>
          <a:xfrm>
            <a:off x="5456682" y="4498848"/>
            <a:ext cx="1565910" cy="256032"/>
          </a:xfrm>
          <a:prstGeom prst="rect">
            <a:avLst/>
          </a:prstGeom>
          <a:noFill/>
          <a:ln/>
        </p:spPr>
        <p:txBody>
          <a:bodyPr wrap="square" lIns="0" tIns="0" rIns="0" bIns="0" rtlCol="0" anchor="ctr"/>
          <a:lstStyle/>
          <a:p>
            <a:pPr algn="ctr" indent="0" marL="0">
              <a:buNone/>
            </a:pPr>
            <a:r>
              <a:rPr lang="en-US" sz="1500" b="1" dirty="0">
                <a:solidFill>
                  <a:schemeClr val="accent1"/>
                </a:solidFill>
                <a:latin typeface="+mj-lt" pitchFamily="34" charset="0"/>
                <a:ea typeface="+mj-lt" pitchFamily="34" charset="-122"/>
                <a:cs typeface="+mj-lt" pitchFamily="34" charset="-120"/>
              </a:rPr>
              <a:t>1264</a:t>
            </a:r>
            <a:endParaRPr lang="en-US" sz="1500" dirty="0"/>
          </a:p>
        </p:txBody>
      </p:sp>
      <p:sp>
        <p:nvSpPr>
          <p:cNvPr id="23" name="Text 20"/>
          <p:cNvSpPr/>
          <p:nvPr/>
        </p:nvSpPr>
        <p:spPr>
          <a:xfrm>
            <a:off x="5456682" y="4736592"/>
            <a:ext cx="1565910" cy="219456"/>
          </a:xfrm>
          <a:prstGeom prst="rect">
            <a:avLst/>
          </a:prstGeom>
          <a:noFill/>
          <a:ln/>
        </p:spPr>
        <p:txBody>
          <a:bodyPr wrap="square" lIns="0" tIns="0" rIns="0" bIns="0" rtlCol="0" anchor="ctr"/>
          <a:lstStyle/>
          <a:p>
            <a:pPr algn="ctr" indent="0" marL="0">
              <a:buNone/>
            </a:pPr>
            <a:r>
              <a:rPr lang="en-US" sz="740" dirty="0">
                <a:solidFill>
                  <a:srgbClr val="6E6E6E"/>
                </a:solidFill>
                <a:latin typeface="+mn-lt" pitchFamily="34" charset="0"/>
                <a:ea typeface="+mn-lt" pitchFamily="34" charset="-122"/>
                <a:cs typeface="+mn-lt" pitchFamily="34" charset="-120"/>
              </a:rPr>
              <a:t>erste Erwähnung</a:t>
            </a:r>
            <a:endParaRPr lang="en-US" sz="740" dirty="0"/>
          </a:p>
        </p:txBody>
      </p:sp>
      <p:sp>
        <p:nvSpPr>
          <p:cNvPr id="24" name="Text 21"/>
          <p:cNvSpPr/>
          <p:nvPr/>
        </p:nvSpPr>
        <p:spPr>
          <a:xfrm>
            <a:off x="502920" y="5175504"/>
            <a:ext cx="6556248" cy="256032"/>
          </a:xfrm>
          <a:prstGeom prst="rect">
            <a:avLst/>
          </a:prstGeom>
          <a:noFill/>
          <a:ln/>
        </p:spPr>
        <p:txBody>
          <a:bodyPr wrap="square" lIns="0" tIns="0" rIns="0" bIns="0" rtlCol="0" anchor="ctr"/>
          <a:lstStyle/>
          <a:p>
            <a:pPr indent="0" marL="0">
              <a:buNone/>
            </a:pPr>
            <a:r>
              <a:rPr lang="en-US" sz="1400" b="1" dirty="0">
                <a:solidFill>
                  <a:srgbClr val="3A3A3A"/>
                </a:solidFill>
                <a:latin typeface="+mj-lt" pitchFamily="34" charset="0"/>
                <a:ea typeface="+mj-lt" pitchFamily="34" charset="-122"/>
                <a:cs typeface="+mj-lt" pitchFamily="34" charset="-120"/>
              </a:rPr>
              <a:t>Zwei Keller, zwei Handschriften</a:t>
            </a:r>
            <a:endParaRPr lang="en-US" sz="1400" dirty="0"/>
          </a:p>
        </p:txBody>
      </p:sp>
      <p:sp>
        <p:nvSpPr>
          <p:cNvPr id="25" name="Shape 22"/>
          <p:cNvSpPr/>
          <p:nvPr/>
        </p:nvSpPr>
        <p:spPr>
          <a:xfrm>
            <a:off x="502920" y="5486400"/>
            <a:ext cx="3177540" cy="3685032"/>
          </a:xfrm>
          <a:prstGeom prst="roundRect">
            <a:avLst>
              <a:gd name="adj" fmla="val 1439"/>
            </a:avLst>
          </a:prstGeom>
          <a:solidFill>
            <a:srgbClr val="FFFFFF"/>
          </a:solidFill>
          <a:ln w="9525">
            <a:solidFill>
              <a:srgbClr val="D8D8D4"/>
            </a:solidFill>
            <a:prstDash val="solid"/>
          </a:ln>
        </p:spPr>
      </p:sp>
      <p:pic>
        <p:nvPicPr>
          <p:cNvPr id="26" name="Image 1" descr="preencoded.png">    </p:cNvPr>
          <p:cNvPicPr>
            <a:picLocks noChangeAspect="1"/>
          </p:cNvPicPr>
          <p:nvPr/>
        </p:nvPicPr>
        <p:blipFill>
          <a:blip r:embed="rId2"/>
          <a:srcRect l="0" r="0" t="0" b="0"/>
          <a:stretch/>
        </p:blipFill>
        <p:spPr>
          <a:xfrm>
            <a:off x="512064" y="5495544"/>
            <a:ext cx="3159252" cy="1536192"/>
          </a:xfrm>
          <a:prstGeom prst="rect">
            <a:avLst/>
          </a:prstGeom>
        </p:spPr>
      </p:pic>
      <p:sp>
        <p:nvSpPr>
          <p:cNvPr id="27" name="Text 23"/>
          <p:cNvSpPr/>
          <p:nvPr/>
        </p:nvSpPr>
        <p:spPr>
          <a:xfrm>
            <a:off x="649224" y="7123176"/>
            <a:ext cx="2884932" cy="219456"/>
          </a:xfrm>
          <a:prstGeom prst="rect">
            <a:avLst/>
          </a:prstGeom>
          <a:noFill/>
          <a:ln/>
        </p:spPr>
        <p:txBody>
          <a:bodyPr wrap="square" lIns="0" tIns="0" rIns="0" bIns="0" rtlCol="0" anchor="ctr"/>
          <a:lstStyle/>
          <a:p>
            <a:pPr indent="0" marL="0">
              <a:buNone/>
            </a:pPr>
            <a:r>
              <a:rPr lang="en-US" sz="1100" b="1" dirty="0">
                <a:solidFill>
                  <a:srgbClr val="3A3A3A"/>
                </a:solidFill>
                <a:latin typeface="+mj-lt" pitchFamily="34" charset="0"/>
                <a:ea typeface="+mj-lt" pitchFamily="34" charset="-122"/>
                <a:cs typeface="+mj-lt" pitchFamily="34" charset="-120"/>
              </a:rPr>
              <a:t>Marcel Petite</a:t>
            </a:r>
            <a:endParaRPr lang="en-US" sz="1100" dirty="0"/>
          </a:p>
        </p:txBody>
      </p:sp>
      <p:sp>
        <p:nvSpPr>
          <p:cNvPr id="28" name="Text 24"/>
          <p:cNvSpPr/>
          <p:nvPr/>
        </p:nvSpPr>
        <p:spPr>
          <a:xfrm>
            <a:off x="649224" y="7324344"/>
            <a:ext cx="2884932" cy="164592"/>
          </a:xfrm>
          <a:prstGeom prst="rect">
            <a:avLst/>
          </a:prstGeom>
          <a:noFill/>
          <a:ln/>
        </p:spPr>
        <p:txBody>
          <a:bodyPr wrap="square" lIns="0" tIns="0" rIns="0" bIns="0" rtlCol="0" anchor="ctr"/>
          <a:lstStyle/>
          <a:p>
            <a:pPr indent="0" marL="0">
              <a:buNone/>
            </a:pPr>
            <a:r>
              <a:rPr lang="en-US" sz="720" dirty="0">
                <a:solidFill>
                  <a:srgbClr val="6E6E6E"/>
                </a:solidFill>
                <a:latin typeface="+mn-lt" pitchFamily="34" charset="0"/>
                <a:ea typeface="+mn-lt" pitchFamily="34" charset="-122"/>
                <a:cs typeface="+mn-lt" pitchFamily="34" charset="-120"/>
              </a:rPr>
              <a:t>Reifestufen 1 + 2 · gegründet 1932 · Fort Saint-Antoine</a:t>
            </a:r>
            <a:endParaRPr lang="en-US" sz="720" dirty="0"/>
          </a:p>
        </p:txBody>
      </p:sp>
      <p:sp>
        <p:nvSpPr>
          <p:cNvPr id="29" name="Text 25"/>
          <p:cNvSpPr/>
          <p:nvPr/>
        </p:nvSpPr>
        <p:spPr>
          <a:xfrm>
            <a:off x="649224" y="7507224"/>
            <a:ext cx="2884932" cy="1371600"/>
          </a:xfrm>
          <a:prstGeom prst="rect">
            <a:avLst/>
          </a:prstGeom>
          <a:noFill/>
          <a:ln/>
        </p:spPr>
        <p:txBody>
          <a:bodyPr wrap="square" lIns="0" tIns="0" rIns="0" bIns="0" rtlCol="0" anchor="t"/>
          <a:lstStyle/>
          <a:p>
            <a:pPr indent="0" marL="0">
              <a:lnSpc>
                <a:spcPts val="1050"/>
              </a:lnSpc>
              <a:buNone/>
            </a:pPr>
            <a:r>
              <a:rPr lang="en-US" sz="800" dirty="0">
                <a:solidFill>
                  <a:srgbClr val="3A3A3A"/>
                </a:solidFill>
                <a:latin typeface="+mn-lt" pitchFamily="34" charset="0"/>
                <a:ea typeface="+mn-lt" pitchFamily="34" charset="-122"/>
                <a:cs typeface="+mn-lt" pitchFamily="34" charset="-120"/>
              </a:rPr>
              <a:t>1932 übernahm Marcel Petite einen kleinen Reifebetrieb im Hochjura — und wurde mit einem Prinzip berühmt, das dem Zeitgeist widersprach: </a:t>
            </a:r>
            <a:pPr indent="0" marL="0">
              <a:lnSpc>
                <a:spcPts val="1050"/>
              </a:lnSpc>
              <a:buNone/>
            </a:pPr>
            <a:r>
              <a:rPr lang="en-US" sz="800" b="1" dirty="0">
                <a:solidFill>
                  <a:srgbClr val="3A3A3A"/>
                </a:solidFill>
                <a:latin typeface="+mn-lt" pitchFamily="34" charset="0"/>
                <a:ea typeface="+mn-lt" pitchFamily="34" charset="-122"/>
                <a:cs typeface="+mn-lt" pitchFamily="34" charset="-120"/>
              </a:rPr>
              <a:t>„Affinage lent“</a:t>
            </a:r>
            <a:pPr indent="0" marL="0">
              <a:lnSpc>
                <a:spcPts val="1050"/>
              </a:lnSpc>
              <a:buNone/>
            </a:pPr>
            <a:r>
              <a:rPr lang="en-US" sz="800" dirty="0">
                <a:solidFill>
                  <a:srgbClr val="3A3A3A"/>
                </a:solidFill>
                <a:latin typeface="+mn-lt" pitchFamily="34" charset="0"/>
                <a:ea typeface="+mn-lt" pitchFamily="34" charset="-122"/>
                <a:cs typeface="+mn-lt" pitchFamily="34" charset="-120"/>
              </a:rPr>
              <a:t>, langsame Reifung bei niedriger Temperatur. Seit 1966 reift das Haus im Fort Saint-Antoine; rund 100.000 Laibe lagern dort. </a:t>
            </a:r>
            <a:pPr indent="0" marL="0">
              <a:lnSpc>
                <a:spcPts val="1050"/>
              </a:lnSpc>
              <a:buNone/>
            </a:pPr>
            <a:r>
              <a:rPr lang="en-US" sz="800" b="1" dirty="0">
                <a:solidFill>
                  <a:srgbClr val="3A3A3A"/>
                </a:solidFill>
                <a:latin typeface="+mn-lt" pitchFamily="34" charset="0"/>
                <a:ea typeface="+mn-lt" pitchFamily="34" charset="-122"/>
                <a:cs typeface="+mn-lt" pitchFamily="34" charset="-120"/>
              </a:rPr>
              <a:t>1970 verfasste der Gründer das erste Pflichtenheft für Bio-Comté.</a:t>
            </a:r>
            <a:endParaRPr lang="en-US" sz="800" dirty="0"/>
          </a:p>
        </p:txBody>
      </p:sp>
      <p:sp>
        <p:nvSpPr>
          <p:cNvPr id="30" name="Text 26"/>
          <p:cNvSpPr/>
          <p:nvPr/>
        </p:nvSpPr>
        <p:spPr>
          <a:xfrm>
            <a:off x="649224" y="8915400"/>
            <a:ext cx="2884932" cy="146304"/>
          </a:xfrm>
          <a:prstGeom prst="rect">
            <a:avLst/>
          </a:prstGeom>
          <a:noFill/>
          <a:ln/>
        </p:spPr>
        <p:txBody>
          <a:bodyPr wrap="square" lIns="0" tIns="0" rIns="0" bIns="0" rtlCol="0" anchor="ctr"/>
          <a:lstStyle/>
          <a:p>
            <a:pPr indent="0" marL="0">
              <a:buNone/>
            </a:pPr>
            <a:r>
              <a:rPr lang="en-US" sz="640" dirty="0">
                <a:solidFill>
                  <a:srgbClr val="6E6E6E"/>
                </a:solidFill>
                <a:latin typeface="+mn-lt" pitchFamily="34" charset="0"/>
                <a:ea typeface="+mn-lt" pitchFamily="34" charset="-122"/>
                <a:cs typeface="+mn-lt" pitchFamily="34" charset="-120"/>
              </a:rPr>
              <a:t>Bild: Marcel Petite Comté / Fort Saint-Antoine</a:t>
            </a:r>
            <a:endParaRPr lang="en-US" sz="640" dirty="0"/>
          </a:p>
        </p:txBody>
      </p:sp>
      <p:sp>
        <p:nvSpPr>
          <p:cNvPr id="31" name="Shape 27"/>
          <p:cNvSpPr/>
          <p:nvPr/>
        </p:nvSpPr>
        <p:spPr>
          <a:xfrm>
            <a:off x="3881628" y="5486400"/>
            <a:ext cx="3177540" cy="3685032"/>
          </a:xfrm>
          <a:prstGeom prst="roundRect">
            <a:avLst>
              <a:gd name="adj" fmla="val 1439"/>
            </a:avLst>
          </a:prstGeom>
          <a:solidFill>
            <a:srgbClr val="FFFFFF"/>
          </a:solidFill>
          <a:ln w="9525">
            <a:solidFill>
              <a:srgbClr val="D8D8D4"/>
            </a:solidFill>
            <a:prstDash val="solid"/>
          </a:ln>
        </p:spPr>
      </p:sp>
      <p:pic>
        <p:nvPicPr>
          <p:cNvPr id="32" name="Image 2" descr="preencoded.png">    </p:cNvPr>
          <p:cNvPicPr>
            <a:picLocks noChangeAspect="1"/>
          </p:cNvPicPr>
          <p:nvPr/>
        </p:nvPicPr>
        <p:blipFill>
          <a:blip r:embed="rId3"/>
          <a:srcRect l="0" r="0" t="0" b="0"/>
          <a:stretch/>
        </p:blipFill>
        <p:spPr>
          <a:xfrm>
            <a:off x="3890772" y="5495544"/>
            <a:ext cx="3159252" cy="1536192"/>
          </a:xfrm>
          <a:prstGeom prst="rect">
            <a:avLst/>
          </a:prstGeom>
        </p:spPr>
      </p:pic>
      <p:sp>
        <p:nvSpPr>
          <p:cNvPr id="33" name="Text 28"/>
          <p:cNvSpPr/>
          <p:nvPr/>
        </p:nvSpPr>
        <p:spPr>
          <a:xfrm>
            <a:off x="4027932" y="7123176"/>
            <a:ext cx="2884932" cy="219456"/>
          </a:xfrm>
          <a:prstGeom prst="rect">
            <a:avLst/>
          </a:prstGeom>
          <a:noFill/>
          <a:ln/>
        </p:spPr>
        <p:txBody>
          <a:bodyPr wrap="square" lIns="0" tIns="0" rIns="0" bIns="0" rtlCol="0" anchor="ctr"/>
          <a:lstStyle/>
          <a:p>
            <a:pPr indent="0" marL="0">
              <a:buNone/>
            </a:pPr>
            <a:r>
              <a:rPr lang="en-US" sz="1100" b="1" dirty="0">
                <a:solidFill>
                  <a:srgbClr val="3A3A3A"/>
                </a:solidFill>
                <a:latin typeface="+mj-lt" pitchFamily="34" charset="0"/>
                <a:ea typeface="+mj-lt" pitchFamily="34" charset="-122"/>
                <a:cs typeface="+mj-lt" pitchFamily="34" charset="-120"/>
              </a:rPr>
              <a:t>Fromageries Arnaud · Juraflore</a:t>
            </a:r>
            <a:endParaRPr lang="en-US" sz="1100" dirty="0"/>
          </a:p>
        </p:txBody>
      </p:sp>
      <p:sp>
        <p:nvSpPr>
          <p:cNvPr id="34" name="Text 29"/>
          <p:cNvSpPr/>
          <p:nvPr/>
        </p:nvSpPr>
        <p:spPr>
          <a:xfrm>
            <a:off x="4027932" y="7324344"/>
            <a:ext cx="2884932" cy="164592"/>
          </a:xfrm>
          <a:prstGeom prst="rect">
            <a:avLst/>
          </a:prstGeom>
          <a:noFill/>
          <a:ln/>
        </p:spPr>
        <p:txBody>
          <a:bodyPr wrap="square" lIns="0" tIns="0" rIns="0" bIns="0" rtlCol="0" anchor="ctr"/>
          <a:lstStyle/>
          <a:p>
            <a:pPr indent="0" marL="0">
              <a:buNone/>
            </a:pPr>
            <a:r>
              <a:rPr lang="en-US" sz="720" dirty="0">
                <a:solidFill>
                  <a:srgbClr val="6E6E6E"/>
                </a:solidFill>
                <a:latin typeface="+mn-lt" pitchFamily="34" charset="0"/>
                <a:ea typeface="+mn-lt" pitchFamily="34" charset="-122"/>
                <a:cs typeface="+mn-lt" pitchFamily="34" charset="-120"/>
              </a:rPr>
              <a:t>Reifestufen 3 + 4 · gegründet 1907 · Fort des Rousses</a:t>
            </a:r>
            <a:endParaRPr lang="en-US" sz="720" dirty="0"/>
          </a:p>
        </p:txBody>
      </p:sp>
      <p:sp>
        <p:nvSpPr>
          <p:cNvPr id="35" name="Text 30"/>
          <p:cNvSpPr/>
          <p:nvPr/>
        </p:nvSpPr>
        <p:spPr>
          <a:xfrm>
            <a:off x="4027932" y="7507224"/>
            <a:ext cx="2884932" cy="1371600"/>
          </a:xfrm>
          <a:prstGeom prst="rect">
            <a:avLst/>
          </a:prstGeom>
          <a:noFill/>
          <a:ln/>
        </p:spPr>
        <p:txBody>
          <a:bodyPr wrap="square" lIns="0" tIns="0" rIns="0" bIns="0" rtlCol="0" anchor="t"/>
          <a:lstStyle/>
          <a:p>
            <a:pPr indent="0" marL="0">
              <a:lnSpc>
                <a:spcPts val="1050"/>
              </a:lnSpc>
              <a:buNone/>
            </a:pPr>
            <a:r>
              <a:rPr lang="en-US" sz="800" dirty="0">
                <a:solidFill>
                  <a:srgbClr val="3A3A3A"/>
                </a:solidFill>
                <a:latin typeface="+mn-lt" pitchFamily="34" charset="0"/>
                <a:ea typeface="+mn-lt" pitchFamily="34" charset="-122"/>
                <a:cs typeface="+mn-lt" pitchFamily="34" charset="-120"/>
              </a:rPr>
              <a:t>Seit 1907 veredelt die Familie Arnaud Comté im Hochjura, heute in dritter Generation. Gereift wird im </a:t>
            </a:r>
            <a:pPr indent="0" marL="0">
              <a:lnSpc>
                <a:spcPts val="1050"/>
              </a:lnSpc>
              <a:buNone/>
            </a:pPr>
            <a:r>
              <a:rPr lang="en-US" sz="800" b="1" dirty="0">
                <a:solidFill>
                  <a:srgbClr val="3A3A3A"/>
                </a:solidFill>
                <a:latin typeface="+mn-lt" pitchFamily="34" charset="0"/>
                <a:ea typeface="+mn-lt" pitchFamily="34" charset="-122"/>
                <a:cs typeface="+mn-lt" pitchFamily="34" charset="-120"/>
              </a:rPr>
              <a:t>Fort des Rousses</a:t>
            </a:r>
            <a:pPr indent="0" marL="0">
              <a:lnSpc>
                <a:spcPts val="1050"/>
              </a:lnSpc>
              <a:buNone/>
            </a:pPr>
            <a:r>
              <a:rPr lang="en-US" sz="800" dirty="0">
                <a:solidFill>
                  <a:srgbClr val="3A3A3A"/>
                </a:solidFill>
                <a:latin typeface="+mn-lt" pitchFamily="34" charset="0"/>
                <a:ea typeface="+mn-lt" pitchFamily="34" charset="-122"/>
                <a:cs typeface="+mn-lt" pitchFamily="34" charset="-120"/>
              </a:rPr>
              <a:t>: nach dem Mont-Valérien die zweitgrößte Festung Frankreichs, 21 Hektar Gewölbe auf 1.150 Metern. </a:t>
            </a:r>
            <a:pPr indent="0" marL="0">
              <a:lnSpc>
                <a:spcPts val="1050"/>
              </a:lnSpc>
              <a:buNone/>
            </a:pPr>
            <a:r>
              <a:rPr lang="en-US" sz="800" b="1" dirty="0">
                <a:solidFill>
                  <a:srgbClr val="3A3A3A"/>
                </a:solidFill>
                <a:latin typeface="+mn-lt" pitchFamily="34" charset="0"/>
                <a:ea typeface="+mn-lt" pitchFamily="34" charset="-122"/>
                <a:cs typeface="+mn-lt" pitchFamily="34" charset="-120"/>
              </a:rPr>
              <a:t>2022 kürte der Concours International de Lyon einen Juraflore-Comté von hier zum besten Käse der Welt.</a:t>
            </a:r>
            <a:endParaRPr lang="en-US" sz="800" dirty="0"/>
          </a:p>
        </p:txBody>
      </p:sp>
      <p:sp>
        <p:nvSpPr>
          <p:cNvPr id="36" name="Text 31"/>
          <p:cNvSpPr/>
          <p:nvPr/>
        </p:nvSpPr>
        <p:spPr>
          <a:xfrm>
            <a:off x="4027932" y="8915400"/>
            <a:ext cx="2884932" cy="146304"/>
          </a:xfrm>
          <a:prstGeom prst="rect">
            <a:avLst/>
          </a:prstGeom>
          <a:noFill/>
          <a:ln/>
        </p:spPr>
        <p:txBody>
          <a:bodyPr wrap="square" lIns="0" tIns="0" rIns="0" bIns="0" rtlCol="0" anchor="ctr"/>
          <a:lstStyle/>
          <a:p>
            <a:pPr indent="0" marL="0">
              <a:buNone/>
            </a:pPr>
            <a:r>
              <a:rPr lang="en-US" sz="640" dirty="0">
                <a:solidFill>
                  <a:srgbClr val="6E6E6E"/>
                </a:solidFill>
                <a:latin typeface="+mn-lt" pitchFamily="34" charset="0"/>
                <a:ea typeface="+mn-lt" pitchFamily="34" charset="-122"/>
                <a:cs typeface="+mn-lt" pitchFamily="34" charset="-120"/>
              </a:rPr>
              <a:t>Bild: Fromageries Arnaud / Fort des Rousses © Jean-Marc Baudet</a:t>
            </a:r>
            <a:endParaRPr lang="en-US" sz="640" dirty="0"/>
          </a:p>
        </p:txBody>
      </p:sp>
      <p:sp>
        <p:nvSpPr>
          <p:cNvPr id="37" name="Shape 32"/>
          <p:cNvSpPr/>
          <p:nvPr/>
        </p:nvSpPr>
        <p:spPr>
          <a:xfrm>
            <a:off x="502920" y="9564624"/>
            <a:ext cx="6556248" cy="0"/>
          </a:xfrm>
          <a:prstGeom prst="line">
            <a:avLst/>
          </a:prstGeom>
          <a:noFill/>
          <a:ln w="9525">
            <a:solidFill>
              <a:srgbClr val="D8D8D4"/>
            </a:solidFill>
            <a:prstDash val="solid"/>
          </a:ln>
        </p:spPr>
      </p:sp>
      <p:sp>
        <p:nvSpPr>
          <p:cNvPr id="38" name="Text 33"/>
          <p:cNvSpPr/>
          <p:nvPr/>
        </p:nvSpPr>
        <p:spPr>
          <a:xfrm>
            <a:off x="502920" y="9637776"/>
            <a:ext cx="6556248" cy="731520"/>
          </a:xfrm>
          <a:prstGeom prst="rect">
            <a:avLst/>
          </a:prstGeom>
          <a:noFill/>
          <a:ln/>
        </p:spPr>
        <p:txBody>
          <a:bodyPr wrap="square" lIns="0" tIns="0" rIns="0" bIns="0" rtlCol="0" anchor="t"/>
          <a:lstStyle/>
          <a:p>
            <a:pPr indent="0" marL="0">
              <a:lnSpc>
                <a:spcPts val="800"/>
              </a:lnSpc>
              <a:buNone/>
            </a:pPr>
            <a:r>
              <a:rPr lang="en-US" sz="640" b="1" dirty="0">
                <a:solidFill>
                  <a:srgbClr val="6E6E6E"/>
                </a:solidFill>
                <a:latin typeface="+mn-lt" pitchFamily="34" charset="0"/>
                <a:ea typeface="+mn-lt" pitchFamily="34" charset="-122"/>
                <a:cs typeface="+mn-lt" pitchFamily="34" charset="-120"/>
              </a:rPr>
              <a:t>Comté AOP</a:t>
            </a:r>
            <a:pPr indent="0" marL="0">
              <a:lnSpc>
                <a:spcPts val="800"/>
              </a:lnSpc>
              <a:buNone/>
            </a:pPr>
            <a:r>
              <a:rPr lang="en-US" sz="640" dirty="0">
                <a:solidFill>
                  <a:srgbClr val="6E6E6E"/>
                </a:solidFill>
                <a:latin typeface="+mn-lt" pitchFamily="34" charset="0"/>
                <a:ea typeface="+mn-lt" pitchFamily="34" charset="-122"/>
                <a:cs typeface="+mn-lt" pitchFamily="34" charset="-120"/>
              </a:rPr>
              <a:t> — französischer Hartkäse, mit Rohmilch hergestellt, mind. 45 % Fett i. Tr. · Zutaten: MILCH*, Salz, Lab, Kulturen. *aus ökologischem Landbau · Allergen: Milch · von Natur aus laktosefrei (&lt; 0,1 g/100 g) · traditionell mit Kälberlab hergestellt (nicht vegetarisch) · Naturrinde, nicht zum Verzehr empfohlen · gekühlt lagern bei max. +7 °C · FR-BIO-01 (ECOCERT), EU-Bio-Logo · Schwangeren wird bei Rohmilchkäse generell Zurückhaltung empfohlen · Großhandel: Gerald Bartke GmbH, Hengdorfer Str. 12, 91189 Rohr-Regelsbach · Ihre Kiste: </a:t>
            </a:r>
            <a:pPr indent="0" marL="0">
              <a:lnSpc>
                <a:spcPts val="800"/>
              </a:lnSpc>
              <a:buNone/>
            </a:pPr>
            <a:r>
              <a:rPr lang="en-US" sz="640" dirty="0">
                <a:solidFill>
                  <a:schemeClr val="accent1"/>
                </a:solidFill>
                <a:latin typeface="+mn-lt" pitchFamily="34" charset="0"/>
                <a:ea typeface="+mn-lt" pitchFamily="34" charset="-122"/>
                <a:cs typeface="+mn-lt" pitchFamily="34" charset="-120"/>
              </a:rPr>
              <a:t>[Name &amp; Anschrift]</a:t>
            </a:r>
            <a:pPr indent="0" marL="0">
              <a:lnSpc>
                <a:spcPts val="800"/>
              </a:lnSpc>
              <a:buNone/>
            </a:pPr>
            <a:r>
              <a:rPr lang="en-US" sz="640" dirty="0">
                <a:solidFill>
                  <a:srgbClr val="6E6E6E"/>
                </a:solidFill>
                <a:latin typeface="+mn-lt" pitchFamily="34" charset="0"/>
                <a:ea typeface="+mn-lt" pitchFamily="34" charset="-122"/>
                <a:cs typeface="+mn-lt" pitchFamily="34" charset="-120"/>
              </a:rPr>
              <a:t> · Mehr zur Aktion: </a:t>
            </a:r>
            <a:pPr indent="0" marL="0">
              <a:lnSpc>
                <a:spcPts val="800"/>
              </a:lnSpc>
              <a:buNone/>
            </a:pPr>
            <a:r>
              <a:rPr lang="en-US" sz="640" dirty="0">
                <a:solidFill>
                  <a:schemeClr val="accent1"/>
                </a:solidFill>
                <a:latin typeface="+mn-lt" pitchFamily="34" charset="0"/>
                <a:ea typeface="+mn-lt" pitchFamily="34" charset="-122"/>
                <a:cs typeface="+mn-lt" pitchFamily="34" charset="-120"/>
              </a:rPr>
              <a:t>[Ihre Website / Shop-Link]</a:t>
            </a:r>
            <a:endParaRPr lang="en-US" sz="64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mbria"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3</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Office Theme</vt:lpstr>
      <vt:lpstr>Slide 1</vt:lpstr>
      <vt:lpstr>Slide 2</vt:lpstr>
      <vt:lpstr>Slide 3</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Comté im Wandel der Zeit — Endkundenmaterial (Vorlage)</dc:title>
  <dc:subject>PptxGenJS Presentation</dc:subject>
  <dc:creator>Gerald Bartke direkt</dc:creator>
  <cp:lastModifiedBy>Gerald Bartke direkt</cp:lastModifiedBy>
  <cp:revision>1</cp:revision>
  <dcterms:created xsi:type="dcterms:W3CDTF">2026-07-28T07:56:22Z</dcterms:created>
  <dcterms:modified xsi:type="dcterms:W3CDTF">2026-07-28T07:56:22Z</dcterms:modified>
</cp:coreProperties>
</file>